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5" r:id="rId2"/>
    <p:sldId id="292" r:id="rId3"/>
    <p:sldId id="286" r:id="rId4"/>
    <p:sldId id="296" r:id="rId5"/>
    <p:sldId id="287" r:id="rId6"/>
    <p:sldId id="290" r:id="rId7"/>
    <p:sldId id="297" r:id="rId8"/>
    <p:sldId id="304" r:id="rId9"/>
    <p:sldId id="293" r:id="rId10"/>
    <p:sldId id="299" r:id="rId11"/>
    <p:sldId id="305" r:id="rId12"/>
    <p:sldId id="263" r:id="rId13"/>
    <p:sldId id="266" r:id="rId14"/>
    <p:sldId id="267" r:id="rId15"/>
    <p:sldId id="261" r:id="rId16"/>
    <p:sldId id="262" r:id="rId17"/>
    <p:sldId id="271" r:id="rId18"/>
    <p:sldId id="268" r:id="rId19"/>
    <p:sldId id="301" r:id="rId20"/>
    <p:sldId id="302" r:id="rId21"/>
    <p:sldId id="303" r:id="rId22"/>
    <p:sldId id="281" r:id="rId23"/>
    <p:sldId id="276" r:id="rId24"/>
    <p:sldId id="277" r:id="rId25"/>
    <p:sldId id="272" r:id="rId26"/>
    <p:sldId id="273" r:id="rId27"/>
    <p:sldId id="308" r:id="rId28"/>
    <p:sldId id="275" r:id="rId29"/>
    <p:sldId id="258" r:id="rId30"/>
    <p:sldId id="30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5" autoAdjust="0"/>
    <p:restoredTop sz="94638" autoAdjust="0"/>
  </p:normalViewPr>
  <p:slideViewPr>
    <p:cSldViewPr snapToGrid="0">
      <p:cViewPr varScale="1">
        <p:scale>
          <a:sx n="120" d="100"/>
          <a:sy n="120" d="100"/>
        </p:scale>
        <p:origin x="-924" y="-96"/>
      </p:cViewPr>
      <p:guideLst>
        <p:guide orient="horz" pos="288"/>
        <p:guide orient="horz" pos="758"/>
        <p:guide pos="291"/>
        <p:guide pos="5464"/>
        <p:guide pos="21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B86D89-952A-464F-A92E-A9EFBE77B9FE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6D4443-0651-4FC1-BC95-03FF9D363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476A17-108D-4BC2-AA54-705222CF21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Animated version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64B134-EF3D-4A82-AFC9-C5CD777F871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9A2D02-ADC3-4310-90E2-2EC7E2F7E9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b"/>
          <a:lstStyle/>
          <a:p>
            <a:pPr algn="r"/>
            <a:fld id="{626C2DED-C265-42D7-9583-8A994EFC869B}" type="slidenum">
              <a:rPr lang="en-US" sz="1200">
                <a:latin typeface="Calibri" pitchFamily="34" charset="0"/>
              </a:rPr>
              <a:pPr algn="r"/>
              <a:t>17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7EC5CB-909E-45F0-9F8D-9F45FC04F1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B11811-4DEC-4F87-A834-A5F2121A2F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OceanSITES documentation exists in netCDF files that are accessible through THREDDS Catalogs. What can we do with that documentation?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We have a THREDDS Catalog Crawler that identifies files (or datasets) in catalogs and extracts the NcML from those files. That NcML is then translated using standard XML tools (XSLT) into:</a:t>
            </a:r>
          </a:p>
          <a:p>
            <a:pPr>
              <a:spcBef>
                <a:spcPct val="0"/>
              </a:spcBef>
            </a:pPr>
            <a:r>
              <a:rPr lang="en-US" smtClean="0"/>
              <a:t>1) A rubric that examines the NcML for fields that are recommended by the Unidata Data Discovery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73CF19-31AC-4917-AA93-1CBCEE19FC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6424C7-D69C-4576-899E-A0184CEA2190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AFA103-61AC-4FB9-B1F5-C95F014D0654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61702-5600-453F-B0E4-65A0E1DAEA63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D8CA-101C-4DEB-B7E1-C9047A3E8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B861-A889-4C9A-975B-1D56317E8CF3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0EB85-4378-4049-9C49-533D2268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E2B9-77EC-4825-A7BC-6E0CCD9906C8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0088-6D0C-4D58-BF71-BBA6DCB60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C7875-A2A9-4A9A-B08C-30162B61A342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7F714-7651-4542-AAAC-5FE3D54B9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68C79-5068-45DA-8194-8F82A0D764E8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4FE9-9816-4220-94B8-8C9419802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96A4-18BD-467B-ABB3-D1230C34D680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5283-9CF6-466F-886C-13896589F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32FF-BFA0-42FD-8AF4-D4BC4E04C45E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FE37-3FFC-4A7B-AE84-32EA9B546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F6633-D4CF-4F28-A764-9F87724C377D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16B5-D824-44B3-B914-C701199F7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08CE-CCAB-43FD-B732-1D8B56BC55C7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FBE9-D3E1-4D8D-9B2D-462BFCECA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A33D-7EC7-476B-BB79-B31B50BBAB84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8A81C-B26A-4ABC-8CDE-8310F77FD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1554-02D3-477D-8FB2-72DBC696A54B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2D6B2-B2F1-4BFE-98DF-9F293DCDA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825B07-BC8B-411D-BC64-F4899C62AD8E}" type="datetimeFigureOut">
              <a:rPr lang="en-US"/>
              <a:pPr>
                <a:defRPr/>
              </a:pPr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ADD466-C22C-46B9-8814-BB9FFD854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weber@unidata.ucar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nosc.noaa.gov/dmc/swg/wiki/index.php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dc.noaa.gov/metadata/published/19115/unresolvedRecords/IOOS/1list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ngdc.noaa.gov/eds/tds/oceanSITESMetadataAssessment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nosc.noaa.gov/dmc/swg/wiki/index.php?title=Creating_Good_Document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nosc.noaa.gov/dmc/swg/wiki/index.php?title=NetCDF_Attribute_Convention_for_Dataset_Discovery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15913" y="220663"/>
            <a:ext cx="8229600" cy="781050"/>
          </a:xfrm>
        </p:spPr>
        <p:txBody>
          <a:bodyPr/>
          <a:lstStyle/>
          <a:p>
            <a:pPr algn="l"/>
            <a:r>
              <a:rPr lang="en-US" smtClean="0"/>
              <a:t>Interoperable Documentation</a:t>
            </a:r>
          </a:p>
        </p:txBody>
      </p:sp>
      <p:sp>
        <p:nvSpPr>
          <p:cNvPr id="2051" name="TextBox 34"/>
          <p:cNvSpPr txBox="1">
            <a:spLocks noChangeArrowheads="1"/>
          </p:cNvSpPr>
          <p:nvPr/>
        </p:nvSpPr>
        <p:spPr bwMode="auto">
          <a:xfrm>
            <a:off x="355600" y="1068388"/>
            <a:ext cx="5775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Ted Habermann, NOAA/NESDIS/NGDC</a:t>
            </a:r>
          </a:p>
          <a:p>
            <a:r>
              <a:rPr lang="en-US" sz="2400">
                <a:latin typeface="Calibri" pitchFamily="34" charset="0"/>
              </a:rPr>
              <a:t>NCAR Earth Observing Laboratory, June 2010</a:t>
            </a:r>
          </a:p>
        </p:txBody>
      </p:sp>
      <p:sp>
        <p:nvSpPr>
          <p:cNvPr id="2052" name="TextBox 102"/>
          <p:cNvSpPr txBox="1">
            <a:spLocks noChangeArrowheads="1"/>
          </p:cNvSpPr>
          <p:nvPr/>
        </p:nvSpPr>
        <p:spPr bwMode="auto">
          <a:xfrm>
            <a:off x="365125" y="2660650"/>
            <a:ext cx="84772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Links:</a:t>
            </a:r>
          </a:p>
          <a:p>
            <a:r>
              <a:rPr lang="en-US" sz="1600">
                <a:latin typeface="Calibri" pitchFamily="34" charset="0"/>
              </a:rPr>
              <a:t>GEO-IDE Wiki: https://www.nosc.noaa.gov/dmc/swg/wiki/index.php</a:t>
            </a:r>
          </a:p>
          <a:p>
            <a:r>
              <a:rPr lang="en-US" sz="1600">
                <a:latin typeface="Calibri" pitchFamily="34" charset="0"/>
              </a:rPr>
              <a:t>ISO WAF: http://www.ngdc.noaa.gov/metadata/published/19115/isoMetadataHome.html</a:t>
            </a:r>
          </a:p>
          <a:p>
            <a:r>
              <a:rPr lang="en-US" sz="1600">
                <a:latin typeface="Calibri" pitchFamily="34" charset="0"/>
              </a:rPr>
              <a:t>THREDDS Extractor: http://www.ngdc.noaa.gov/eds/tds/oceanSITESMetadataAssessment.html</a:t>
            </a:r>
          </a:p>
          <a:p>
            <a:r>
              <a:rPr lang="en-US" sz="1600">
                <a:latin typeface="Calibri" pitchFamily="34" charset="0"/>
              </a:rPr>
              <a:t>Spirals: https://www.nosc.noaa.gov/dmc/swg/wiki/index.php?title=Creating_Good_Documentation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Questions During Seminar</a:t>
            </a:r>
            <a:r>
              <a:rPr lang="en-US">
                <a:latin typeface="Calibri" pitchFamily="34" charset="0"/>
              </a:rPr>
              <a:t>: </a:t>
            </a:r>
            <a:r>
              <a:rPr lang="en-US">
                <a:latin typeface="Calibri" pitchFamily="34" charset="0"/>
                <a:hlinkClick r:id="rId2"/>
              </a:rPr>
              <a:t>jweber@unidata.ucar.edu</a:t>
            </a:r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Questions / Comments / Suggestions</a:t>
            </a:r>
            <a:r>
              <a:rPr lang="en-US">
                <a:latin typeface="Calibri" pitchFamily="34" charset="0"/>
              </a:rPr>
              <a:t>: ted.habermann@noaa.gov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>
          <a:xfrm>
            <a:off x="355600" y="301625"/>
            <a:ext cx="6245225" cy="525463"/>
          </a:xfrm>
        </p:spPr>
        <p:txBody>
          <a:bodyPr/>
          <a:lstStyle/>
          <a:p>
            <a:pPr algn="l"/>
            <a:r>
              <a:rPr lang="en-US" sz="3200" smtClean="0"/>
              <a:t>Variables and Properties - Data</a:t>
            </a:r>
            <a:endParaRPr lang="en-US" sz="3200" smtClean="0">
              <a:ea typeface="ＭＳ Ｐゴシック"/>
              <a:cs typeface="ＭＳ Ｐゴシック"/>
            </a:endParaRPr>
          </a:p>
        </p:txBody>
      </p:sp>
      <p:sp>
        <p:nvSpPr>
          <p:cNvPr id="11267" name="TextBox 55"/>
          <p:cNvSpPr txBox="1">
            <a:spLocks noChangeArrowheads="1"/>
          </p:cNvSpPr>
          <p:nvPr/>
        </p:nvSpPr>
        <p:spPr bwMode="auto">
          <a:xfrm>
            <a:off x="358775" y="1096963"/>
            <a:ext cx="83153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&lt;variable name="MHchla" type="float" shape="time altitude lat lon"&gt;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&lt;attribute name="_CoordinateAxes" value="time altitude lat lon "/&gt;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&lt;attribute name="_FillValue" value="-9999999.0 " type="float"/&gt;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&lt;attribute name="actual_range" value="0.01  63.997 " type="float"/&gt;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&lt;attribute name="coordsys" value="geographic"/&gt;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&lt;attribute name="fraction_digits" value="2 " type="int"/&gt;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&lt;attribute name="long_name" value="Chlorophyll-a, Aqua MODIS, NPP, 0.05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degrees, Global, Science Quality"/&gt;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&lt;attribute name="missing_value" value="-9999999.0 " type="float"/&gt;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&lt;attribute name="numberOfObservations" value="9664503 " type="int"/&gt;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&lt;attribute name="percentCoverage" value="0.2589298000257202 "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type="double"/&gt;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&lt;attribute name="standard_name"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value="concentration_of_chlorophyll_in_sea_water"/&gt;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&lt;attribute name="units" value="mg m-3"/&gt;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&lt;/variable&gt;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46088" y="5534025"/>
            <a:ext cx="2490787" cy="885825"/>
            <a:chOff x="3320716" y="5207167"/>
            <a:chExt cx="2490788" cy="886477"/>
          </a:xfrm>
        </p:grpSpPr>
        <p:sp>
          <p:nvSpPr>
            <p:cNvPr id="12338" name="Text Box 3"/>
            <p:cNvSpPr txBox="1">
              <a:spLocks noChangeArrowheads="1"/>
            </p:cNvSpPr>
            <p:nvPr/>
          </p:nvSpPr>
          <p:spPr bwMode="auto">
            <a:xfrm>
              <a:off x="3320716" y="5207167"/>
              <a:ext cx="2490788" cy="25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Calibri" pitchFamily="34" charset="0"/>
                  <a:ea typeface="ＭＳ Ｐゴシック"/>
                  <a:cs typeface="ＭＳ Ｐゴシック"/>
                </a:rPr>
                <a:t>MD_Band</a:t>
              </a:r>
            </a:p>
          </p:txBody>
        </p:sp>
        <p:sp>
          <p:nvSpPr>
            <p:cNvPr id="12339" name="Text Box 4"/>
            <p:cNvSpPr txBox="1">
              <a:spLocks noChangeArrowheads="1"/>
            </p:cNvSpPr>
            <p:nvPr/>
          </p:nvSpPr>
          <p:spPr bwMode="auto">
            <a:xfrm>
              <a:off x="3320716" y="5467517"/>
              <a:ext cx="2490788" cy="5539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+ peakResponse [0..1] : Real </a:t>
              </a:r>
            </a:p>
            <a:p>
              <a:r>
                <a:rPr lang="en-US" sz="1000">
                  <a:latin typeface="Calibri" pitchFamily="34" charset="0"/>
                </a:rPr>
                <a:t>+ bitsPerValue [0..1] : Integer </a:t>
              </a:r>
            </a:p>
            <a:p>
              <a:r>
                <a:rPr lang="en-US" sz="1000">
                  <a:latin typeface="Calibri" pitchFamily="34" charset="0"/>
                </a:rPr>
                <a:t>+ toneGradation [0..1] : Integer </a:t>
              </a:r>
            </a:p>
          </p:txBody>
        </p:sp>
        <p:sp>
          <p:nvSpPr>
            <p:cNvPr id="12340" name="Rectangle 5"/>
            <p:cNvSpPr>
              <a:spLocks noChangeArrowheads="1"/>
            </p:cNvSpPr>
            <p:nvPr/>
          </p:nvSpPr>
          <p:spPr bwMode="auto">
            <a:xfrm>
              <a:off x="3320716" y="6019032"/>
              <a:ext cx="2490788" cy="746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>
          <a:xfrm>
            <a:off x="355600" y="301625"/>
            <a:ext cx="8318500" cy="525463"/>
          </a:xfrm>
        </p:spPr>
        <p:txBody>
          <a:bodyPr/>
          <a:lstStyle/>
          <a:p>
            <a:pPr algn="l"/>
            <a:r>
              <a:rPr lang="en-US" sz="3200" smtClean="0"/>
              <a:t>Variables and Properties - Documentation</a:t>
            </a:r>
            <a:endParaRPr lang="en-US" sz="3200" smtClean="0">
              <a:ea typeface="ＭＳ Ｐゴシック"/>
              <a:cs typeface="ＭＳ Ｐゴシック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57200" y="995363"/>
            <a:ext cx="1247775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latin typeface="Calibri" pitchFamily="34" charset="0"/>
                <a:ea typeface="ＭＳ Ｐゴシック"/>
                <a:cs typeface="ＭＳ Ｐゴシック"/>
              </a:rPr>
              <a:t>MD_Metadata</a:t>
            </a:r>
          </a:p>
        </p:txBody>
      </p:sp>
      <p:sp>
        <p:nvSpPr>
          <p:cNvPr id="14343" name="AutoShape 8"/>
          <p:cNvSpPr>
            <a:spLocks noChangeArrowheads="1"/>
          </p:cNvSpPr>
          <p:nvPr/>
        </p:nvSpPr>
        <p:spPr bwMode="auto">
          <a:xfrm rot="5400000">
            <a:off x="1747044" y="1032669"/>
            <a:ext cx="103187" cy="187325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4344" name="AutoShape 9"/>
          <p:cNvCxnSpPr>
            <a:cxnSpLocks noChangeShapeType="1"/>
            <a:stCxn id="14343" idx="0"/>
            <a:endCxn id="12332" idx="1"/>
          </p:cNvCxnSpPr>
          <p:nvPr/>
        </p:nvCxnSpPr>
        <p:spPr bwMode="auto">
          <a:xfrm flipV="1">
            <a:off x="1892300" y="1120775"/>
            <a:ext cx="222408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arrow" w="sm" len="sm"/>
          </a:ln>
        </p:spPr>
      </p:cxn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3043238" y="1116013"/>
            <a:ext cx="1133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latin typeface="Calibri" pitchFamily="34" charset="0"/>
                <a:ea typeface="ＭＳ Ｐゴシック"/>
                <a:cs typeface="ＭＳ Ｐゴシック"/>
              </a:rPr>
              <a:t>+contentInfo 0..*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629400" y="4365625"/>
            <a:ext cx="1917700" cy="1663700"/>
            <a:chOff x="457201" y="3931650"/>
            <a:chExt cx="2225841" cy="1663048"/>
          </a:xfrm>
        </p:grpSpPr>
        <p:sp>
          <p:nvSpPr>
            <p:cNvPr id="12335" name="Text Box 21"/>
            <p:cNvSpPr txBox="1">
              <a:spLocks noChangeArrowheads="1"/>
            </p:cNvSpPr>
            <p:nvPr/>
          </p:nvSpPr>
          <p:spPr bwMode="auto">
            <a:xfrm>
              <a:off x="457201" y="3931650"/>
              <a:ext cx="2225841" cy="4064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Calibri" pitchFamily="34" charset="0"/>
                  <a:ea typeface="ＭＳ Ｐゴシック"/>
                  <a:cs typeface="ＭＳ Ｐゴシック"/>
                </a:rPr>
                <a:t>&lt;&lt;CodeList&gt;&gt;</a:t>
              </a:r>
            </a:p>
            <a:p>
              <a:pPr algn="ctr"/>
              <a:r>
                <a:rPr lang="en-US" sz="1000">
                  <a:latin typeface="Calibri" pitchFamily="34" charset="0"/>
                </a:rPr>
                <a:t>MD_CoverageContentTypeCode</a:t>
              </a:r>
            </a:p>
          </p:txBody>
        </p:sp>
        <p:sp>
          <p:nvSpPr>
            <p:cNvPr id="5159" name="Text Box 22"/>
            <p:cNvSpPr txBox="1">
              <a:spLocks noChangeArrowheads="1"/>
            </p:cNvSpPr>
            <p:nvPr/>
          </p:nvSpPr>
          <p:spPr bwMode="auto">
            <a:xfrm>
              <a:off x="457201" y="4347412"/>
              <a:ext cx="2225841" cy="11695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Calibri" pitchFamily="34" charset="0"/>
                </a:rPr>
                <a:t>+ image                                 </a:t>
              </a:r>
              <a:endParaRPr lang="en-US" sz="1000" dirty="0">
                <a:latin typeface="Calibri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Calibri" pitchFamily="34" charset="0"/>
                </a:rPr>
                <a:t>+ </a:t>
              </a:r>
              <a:r>
                <a:rPr lang="en-US" sz="1000" dirty="0" err="1">
                  <a:latin typeface="Calibri" pitchFamily="34" charset="0"/>
                </a:rPr>
                <a:t>thematicClassification</a:t>
              </a:r>
              <a:r>
                <a:rPr lang="en-US" sz="1000" dirty="0">
                  <a:latin typeface="Calibri" pitchFamily="34" charset="0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Calibri" pitchFamily="34" charset="0"/>
                </a:rPr>
                <a:t>+ </a:t>
              </a:r>
              <a:r>
                <a:rPr lang="en-US" sz="1000" dirty="0" err="1">
                  <a:latin typeface="Calibri" pitchFamily="34" charset="0"/>
                </a:rPr>
                <a:t>physicalMeasurement</a:t>
              </a:r>
              <a:r>
                <a:rPr lang="en-US" sz="1000" dirty="0">
                  <a:latin typeface="Calibri" pitchFamily="34" charset="0"/>
                </a:rPr>
                <a:t>    </a:t>
              </a:r>
              <a:endParaRPr lang="en-US" sz="1000" dirty="0">
                <a:latin typeface="Calibri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latin typeface="Calibri" pitchFamily="34" charset="0"/>
                  <a:ea typeface="ＭＳ Ｐゴシック" pitchFamily="1" charset="-128"/>
                </a:rPr>
                <a:t>+ </a:t>
              </a:r>
              <a:r>
                <a:rPr lang="en-US" sz="1000" kern="0" dirty="0" err="1">
                  <a:latin typeface="Calibri" pitchFamily="34" charset="0"/>
                  <a:ea typeface="ＭＳ Ｐゴシック" pitchFamily="1" charset="-128"/>
                </a:rPr>
                <a:t>referenceInformation</a:t>
              </a:r>
              <a:endParaRPr lang="en-US" sz="1000" kern="0" dirty="0">
                <a:latin typeface="Calibri" pitchFamily="34" charset="0"/>
                <a:ea typeface="ＭＳ Ｐゴシック" pitchFamily="1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latin typeface="Calibri" pitchFamily="34" charset="0"/>
                  <a:ea typeface="ＭＳ Ｐゴシック" pitchFamily="1" charset="-128"/>
                </a:rPr>
                <a:t>+ </a:t>
              </a:r>
              <a:r>
                <a:rPr lang="en-US" sz="1000" kern="0" dirty="0" err="1">
                  <a:latin typeface="Calibri" pitchFamily="34" charset="0"/>
                  <a:ea typeface="ＭＳ Ｐゴシック" pitchFamily="1" charset="-128"/>
                </a:rPr>
                <a:t>qualityInformation</a:t>
              </a:r>
              <a:r>
                <a:rPr lang="en-US" sz="1000" kern="0" dirty="0">
                  <a:latin typeface="Calibri" pitchFamily="34" charset="0"/>
                  <a:ea typeface="ＭＳ Ｐゴシック" pitchFamily="1" charset="-128"/>
                </a:rPr>
                <a:t>           </a:t>
              </a:r>
              <a:endParaRPr lang="en-US" sz="1000" kern="0" dirty="0">
                <a:latin typeface="Calibri" pitchFamily="34" charset="0"/>
                <a:ea typeface="ＭＳ Ｐゴシック" pitchFamily="1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latin typeface="Calibri" pitchFamily="34" charset="0"/>
                  <a:ea typeface="ＭＳ Ｐゴシック" pitchFamily="1" charset="-128"/>
                </a:rPr>
                <a:t>+ </a:t>
              </a:r>
              <a:r>
                <a:rPr lang="en-US" sz="1000" kern="0" dirty="0" err="1">
                  <a:latin typeface="Calibri" pitchFamily="34" charset="0"/>
                  <a:ea typeface="ＭＳ Ｐゴシック" pitchFamily="1" charset="-128"/>
                </a:rPr>
                <a:t>auxilliaryData</a:t>
              </a:r>
              <a:endParaRPr lang="en-US" sz="1000" kern="0" dirty="0">
                <a:latin typeface="Calibri" pitchFamily="34" charset="0"/>
                <a:ea typeface="ＭＳ Ｐゴシック" pitchFamily="1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latin typeface="Calibri" pitchFamily="34" charset="0"/>
                  <a:ea typeface="ＭＳ Ｐゴシック" pitchFamily="1" charset="-128"/>
                </a:rPr>
                <a:t>+ </a:t>
              </a:r>
              <a:r>
                <a:rPr lang="en-US" sz="1000" kern="0" dirty="0" err="1">
                  <a:latin typeface="Calibri" pitchFamily="34" charset="0"/>
                  <a:ea typeface="ＭＳ Ｐゴシック" pitchFamily="1" charset="-128"/>
                </a:rPr>
                <a:t>modelResult</a:t>
              </a:r>
              <a:endParaRPr lang="en-US" sz="800" kern="0" dirty="0">
                <a:latin typeface="Calibri" pitchFamily="34" charset="0"/>
                <a:ea typeface="ＭＳ Ｐゴシック" pitchFamily="1" charset="-128"/>
              </a:endParaRPr>
            </a:p>
          </p:txBody>
        </p:sp>
        <p:sp>
          <p:nvSpPr>
            <p:cNvPr id="12337" name="Rectangle 23"/>
            <p:cNvSpPr>
              <a:spLocks noChangeArrowheads="1"/>
            </p:cNvSpPr>
            <p:nvPr/>
          </p:nvSpPr>
          <p:spPr bwMode="auto">
            <a:xfrm>
              <a:off x="457201" y="5520083"/>
              <a:ext cx="2225841" cy="746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4116388" y="993775"/>
            <a:ext cx="3054350" cy="882650"/>
            <a:chOff x="3128963" y="993775"/>
            <a:chExt cx="3054350" cy="882729"/>
          </a:xfrm>
        </p:grpSpPr>
        <p:sp>
          <p:nvSpPr>
            <p:cNvPr id="12332" name="Text Box 25"/>
            <p:cNvSpPr txBox="1">
              <a:spLocks noChangeArrowheads="1"/>
            </p:cNvSpPr>
            <p:nvPr/>
          </p:nvSpPr>
          <p:spPr bwMode="auto">
            <a:xfrm>
              <a:off x="3128963" y="993775"/>
              <a:ext cx="3054350" cy="2545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Calibri" pitchFamily="34" charset="0"/>
                </a:rPr>
                <a:t>MD_CoverageDescription</a:t>
              </a:r>
              <a:endParaRPr lang="en-US" sz="1000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2333" name="Text Box 26"/>
            <p:cNvSpPr txBox="1">
              <a:spLocks noChangeArrowheads="1"/>
            </p:cNvSpPr>
            <p:nvPr/>
          </p:nvSpPr>
          <p:spPr bwMode="auto">
            <a:xfrm>
              <a:off x="3128963" y="1245096"/>
              <a:ext cx="3054350" cy="5539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+ attributeDescription : RecordType </a:t>
              </a:r>
            </a:p>
            <a:p>
              <a:r>
                <a:rPr lang="en-US" sz="1000">
                  <a:latin typeface="Calibri" pitchFamily="34" charset="0"/>
                </a:rPr>
                <a:t>+ contentType [1.*]: MD_CoverageContentTypeCode</a:t>
              </a:r>
            </a:p>
            <a:p>
              <a:r>
                <a:rPr lang="en-US" sz="1000">
                  <a:latin typeface="Calibri" pitchFamily="34" charset="0"/>
                </a:rPr>
                <a:t>+ processingLevelCode [0..1]: MD_Identifier</a:t>
              </a:r>
            </a:p>
          </p:txBody>
        </p:sp>
        <p:sp>
          <p:nvSpPr>
            <p:cNvPr id="12334" name="Rectangle 27"/>
            <p:cNvSpPr>
              <a:spLocks noChangeArrowheads="1"/>
            </p:cNvSpPr>
            <p:nvPr/>
          </p:nvSpPr>
          <p:spPr bwMode="auto">
            <a:xfrm>
              <a:off x="3128963" y="1801744"/>
              <a:ext cx="3054350" cy="747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4348" name="AutoShape 28"/>
          <p:cNvSpPr>
            <a:spLocks noChangeArrowheads="1"/>
          </p:cNvSpPr>
          <p:nvPr/>
        </p:nvSpPr>
        <p:spPr bwMode="auto">
          <a:xfrm rot="5400000">
            <a:off x="3979069" y="1575594"/>
            <a:ext cx="103187" cy="187325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9" name="Rectangle 31"/>
          <p:cNvSpPr>
            <a:spLocks noChangeArrowheads="1"/>
          </p:cNvSpPr>
          <p:nvPr/>
        </p:nvSpPr>
        <p:spPr bwMode="auto">
          <a:xfrm>
            <a:off x="1670050" y="1792288"/>
            <a:ext cx="1133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latin typeface="Calibri" pitchFamily="34" charset="0"/>
                <a:ea typeface="ＭＳ Ｐゴシック"/>
                <a:cs typeface="ＭＳ Ｐゴシック"/>
              </a:rPr>
              <a:t>+dimension 0..*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635500" y="3343275"/>
            <a:ext cx="2063750" cy="890588"/>
            <a:chOff x="2394" y="2838"/>
            <a:chExt cx="1300" cy="561"/>
          </a:xfrm>
        </p:grpSpPr>
        <p:sp>
          <p:nvSpPr>
            <p:cNvPr id="12329" name="Text Box 39"/>
            <p:cNvSpPr txBox="1">
              <a:spLocks noChangeArrowheads="1"/>
            </p:cNvSpPr>
            <p:nvPr/>
          </p:nvSpPr>
          <p:spPr bwMode="auto">
            <a:xfrm>
              <a:off x="2394" y="2838"/>
              <a:ext cx="1300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Calibri" pitchFamily="34" charset="0"/>
                </a:rPr>
                <a:t>MI_RangeElementDescription</a:t>
              </a:r>
            </a:p>
          </p:txBody>
        </p:sp>
        <p:sp>
          <p:nvSpPr>
            <p:cNvPr id="12330" name="Text Box 40"/>
            <p:cNvSpPr txBox="1">
              <a:spLocks noChangeArrowheads="1"/>
            </p:cNvSpPr>
            <p:nvPr/>
          </p:nvSpPr>
          <p:spPr bwMode="auto">
            <a:xfrm>
              <a:off x="2394" y="2994"/>
              <a:ext cx="1300" cy="3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+ name : CharacterString</a:t>
              </a:r>
            </a:p>
            <a:p>
              <a:r>
                <a:rPr lang="en-US" sz="1000">
                  <a:latin typeface="Calibri" pitchFamily="34" charset="0"/>
                </a:rPr>
                <a:t>+ definition : CharacterString</a:t>
              </a:r>
            </a:p>
            <a:p>
              <a:r>
                <a:rPr lang="en-US" sz="1000">
                  <a:latin typeface="Calibri" pitchFamily="34" charset="0"/>
                </a:rPr>
                <a:t>+ rangeElement[1..*] : Record</a:t>
              </a:r>
            </a:p>
          </p:txBody>
        </p:sp>
        <p:sp>
          <p:nvSpPr>
            <p:cNvPr id="12331" name="Rectangle 41"/>
            <p:cNvSpPr>
              <a:spLocks noChangeArrowheads="1"/>
            </p:cNvSpPr>
            <p:nvPr/>
          </p:nvSpPr>
          <p:spPr bwMode="auto">
            <a:xfrm>
              <a:off x="2394" y="3352"/>
              <a:ext cx="1300" cy="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4351" name="AutoShape 43"/>
          <p:cNvSpPr>
            <a:spLocks noChangeArrowheads="1"/>
          </p:cNvSpPr>
          <p:nvPr/>
        </p:nvSpPr>
        <p:spPr bwMode="auto">
          <a:xfrm>
            <a:off x="5618163" y="1873250"/>
            <a:ext cx="103187" cy="187325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2" name="Rectangle 44"/>
          <p:cNvSpPr>
            <a:spLocks noChangeArrowheads="1"/>
          </p:cNvSpPr>
          <p:nvPr/>
        </p:nvSpPr>
        <p:spPr bwMode="auto">
          <a:xfrm>
            <a:off x="5605463" y="2957513"/>
            <a:ext cx="18192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latin typeface="Calibri" pitchFamily="34" charset="0"/>
                <a:ea typeface="ＭＳ Ｐゴシック"/>
                <a:cs typeface="ＭＳ Ｐゴシック"/>
              </a:rPr>
              <a:t>+</a:t>
            </a:r>
            <a:r>
              <a:rPr lang="en-US" sz="1000">
                <a:latin typeface="Calibri" pitchFamily="34" charset="0"/>
              </a:rPr>
              <a:t>rangeElementDescription</a:t>
            </a:r>
            <a:r>
              <a:rPr lang="en-US" sz="1000">
                <a:latin typeface="Calibri" pitchFamily="34" charset="0"/>
                <a:ea typeface="ＭＳ Ｐゴシック"/>
                <a:cs typeface="ＭＳ Ｐゴシック"/>
              </a:rPr>
              <a:t> 0..*</a:t>
            </a:r>
          </a:p>
        </p:txBody>
      </p:sp>
      <p:cxnSp>
        <p:nvCxnSpPr>
          <p:cNvPr id="14353" name="AutoShape 45"/>
          <p:cNvCxnSpPr>
            <a:cxnSpLocks noChangeShapeType="1"/>
            <a:stCxn id="14351" idx="2"/>
            <a:endCxn id="12329" idx="0"/>
          </p:cNvCxnSpPr>
          <p:nvPr/>
        </p:nvCxnSpPr>
        <p:spPr bwMode="auto">
          <a:xfrm rot="5400000">
            <a:off x="5027613" y="2700337"/>
            <a:ext cx="1282700" cy="31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none" w="lg" len="lg"/>
            <a:tailEnd type="arrow" w="sm" len="sm"/>
          </a:ln>
        </p:spPr>
      </p:cxnSp>
      <p:sp>
        <p:nvSpPr>
          <p:cNvPr id="46" name="Rectangle 45"/>
          <p:cNvSpPr/>
          <p:nvPr/>
        </p:nvSpPr>
        <p:spPr>
          <a:xfrm>
            <a:off x="790575" y="5861050"/>
            <a:ext cx="269875" cy="1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454025" y="3292475"/>
            <a:ext cx="2476500" cy="1949450"/>
            <a:chOff x="3282950" y="3019425"/>
            <a:chExt cx="2747963" cy="1948625"/>
          </a:xfrm>
        </p:grpSpPr>
        <p:sp>
          <p:nvSpPr>
            <p:cNvPr id="12326" name="Text Box 3"/>
            <p:cNvSpPr txBox="1">
              <a:spLocks noChangeArrowheads="1"/>
            </p:cNvSpPr>
            <p:nvPr/>
          </p:nvSpPr>
          <p:spPr bwMode="auto">
            <a:xfrm>
              <a:off x="3282950" y="3019425"/>
              <a:ext cx="2747963" cy="2540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Calibri" pitchFamily="34" charset="0"/>
                  <a:ea typeface="ＭＳ Ｐゴシック"/>
                  <a:cs typeface="ＭＳ Ｐゴシック"/>
                </a:rPr>
                <a:t>MD_SampleDimension</a:t>
              </a:r>
            </a:p>
          </p:txBody>
        </p:sp>
        <p:sp>
          <p:nvSpPr>
            <p:cNvPr id="12327" name="Text Box 4"/>
            <p:cNvSpPr txBox="1">
              <a:spLocks noChangeArrowheads="1"/>
            </p:cNvSpPr>
            <p:nvPr/>
          </p:nvSpPr>
          <p:spPr bwMode="auto">
            <a:xfrm>
              <a:off x="3282950" y="3268665"/>
              <a:ext cx="2747963" cy="16312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+ minValue [0..1] : Real </a:t>
              </a:r>
            </a:p>
            <a:p>
              <a:r>
                <a:rPr lang="en-US" sz="1000">
                  <a:latin typeface="Calibri" pitchFamily="34" charset="0"/>
                </a:rPr>
                <a:t>+ maxValue [0..1] : Real</a:t>
              </a:r>
            </a:p>
            <a:p>
              <a:r>
                <a:rPr lang="en-US" sz="1000">
                  <a:latin typeface="Calibri" pitchFamily="34" charset="0"/>
                </a:rPr>
                <a:t>+ units [0..1] : UnitOfMeasure</a:t>
              </a:r>
            </a:p>
            <a:p>
              <a:r>
                <a:rPr lang="en-US" sz="1000">
                  <a:latin typeface="Calibri" pitchFamily="34" charset="0"/>
                </a:rPr>
                <a:t>+ scaleFactor [0..1] : Real </a:t>
              </a:r>
            </a:p>
            <a:p>
              <a:r>
                <a:rPr lang="en-US" sz="1000">
                  <a:latin typeface="Calibri" pitchFamily="34" charset="0"/>
                </a:rPr>
                <a:t>+ offset [0..1] : Real</a:t>
              </a:r>
            </a:p>
            <a:p>
              <a:r>
                <a:rPr lang="en-US" sz="1000">
                  <a:latin typeface="Calibri" pitchFamily="34" charset="0"/>
                </a:rPr>
                <a:t>+ numberOfValues [0..1] : Integer</a:t>
              </a:r>
            </a:p>
            <a:p>
              <a:r>
                <a:rPr lang="en-US" sz="1000">
                  <a:latin typeface="Calibri" pitchFamily="34" charset="0"/>
                </a:rPr>
                <a:t>+ meanValue [0..1] : Real</a:t>
              </a:r>
            </a:p>
            <a:p>
              <a:r>
                <a:rPr lang="en-US" sz="1000">
                  <a:latin typeface="Calibri" pitchFamily="34" charset="0"/>
                </a:rPr>
                <a:t>+ standardDeviation [0..1] : Real</a:t>
              </a:r>
            </a:p>
            <a:p>
              <a:r>
                <a:rPr lang="en-US" sz="1000">
                  <a:latin typeface="Calibri" pitchFamily="34" charset="0"/>
                </a:rPr>
                <a:t>+ otherAttributeType [0..1] : RecordType</a:t>
              </a:r>
            </a:p>
            <a:p>
              <a:r>
                <a:rPr lang="en-US" sz="1000">
                  <a:latin typeface="Calibri" pitchFamily="34" charset="0"/>
                </a:rPr>
                <a:t>+ otherAttribute [0..1] : Record</a:t>
              </a:r>
            </a:p>
          </p:txBody>
        </p:sp>
        <p:sp>
          <p:nvSpPr>
            <p:cNvPr id="12328" name="Rectangle 5"/>
            <p:cNvSpPr>
              <a:spLocks noChangeArrowheads="1"/>
            </p:cNvSpPr>
            <p:nvPr/>
          </p:nvSpPr>
          <p:spPr bwMode="auto">
            <a:xfrm>
              <a:off x="3282950" y="4893436"/>
              <a:ext cx="2747963" cy="746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cxnSp>
        <p:nvCxnSpPr>
          <p:cNvPr id="14357" name="AutoShape 45"/>
          <p:cNvCxnSpPr>
            <a:cxnSpLocks noChangeShapeType="1"/>
            <a:stCxn id="14348" idx="2"/>
            <a:endCxn id="12323" idx="0"/>
          </p:cNvCxnSpPr>
          <p:nvPr/>
        </p:nvCxnSpPr>
        <p:spPr bwMode="auto">
          <a:xfrm rot="10800000" flipV="1">
            <a:off x="1692275" y="1668463"/>
            <a:ext cx="2244725" cy="43021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none" w="lg" len="lg"/>
            <a:tailEnd type="arrow" w="sm" len="sm"/>
          </a:ln>
        </p:spPr>
      </p:cxnSp>
      <p:cxnSp>
        <p:nvCxnSpPr>
          <p:cNvPr id="14358" name="AutoShape 45"/>
          <p:cNvCxnSpPr>
            <a:cxnSpLocks noChangeShapeType="1"/>
            <a:stCxn id="51" idx="3"/>
            <a:endCxn id="12326" idx="0"/>
          </p:cNvCxnSpPr>
          <p:nvPr/>
        </p:nvCxnSpPr>
        <p:spPr bwMode="auto">
          <a:xfrm rot="16200000" flipH="1">
            <a:off x="1613694" y="3213894"/>
            <a:ext cx="152400" cy="476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none" w="lg" len="lg"/>
            <a:tailEnd type="none" w="sm" len="sm"/>
          </a:ln>
        </p:spPr>
      </p:cxnSp>
      <p:sp>
        <p:nvSpPr>
          <p:cNvPr id="14359" name="AutoShape 43"/>
          <p:cNvSpPr>
            <a:spLocks noChangeArrowheads="1"/>
          </p:cNvSpPr>
          <p:nvPr/>
        </p:nvSpPr>
        <p:spPr bwMode="auto">
          <a:xfrm rot="-5400000">
            <a:off x="2969419" y="3779044"/>
            <a:ext cx="103187" cy="187325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4360" name="AutoShape 45"/>
          <p:cNvCxnSpPr>
            <a:cxnSpLocks noChangeShapeType="1"/>
            <a:stCxn id="14359" idx="2"/>
            <a:endCxn id="12330" idx="1"/>
          </p:cNvCxnSpPr>
          <p:nvPr/>
        </p:nvCxnSpPr>
        <p:spPr bwMode="auto">
          <a:xfrm flipV="1">
            <a:off x="3114675" y="3870325"/>
            <a:ext cx="1520825" cy="158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none" w="lg" len="lg"/>
            <a:tailEnd type="arrow" w="sm" len="sm"/>
          </a:ln>
        </p:spPr>
      </p:cxn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458788" y="2098675"/>
            <a:ext cx="2466975" cy="889000"/>
            <a:chOff x="457200" y="2098245"/>
            <a:chExt cx="2466975" cy="889747"/>
          </a:xfrm>
        </p:grpSpPr>
        <p:sp>
          <p:nvSpPr>
            <p:cNvPr id="12323" name="Text Box 39"/>
            <p:cNvSpPr txBox="1">
              <a:spLocks noChangeArrowheads="1"/>
            </p:cNvSpPr>
            <p:nvPr/>
          </p:nvSpPr>
          <p:spPr bwMode="auto">
            <a:xfrm>
              <a:off x="457200" y="2098245"/>
              <a:ext cx="2466975" cy="2539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Calibri" pitchFamily="34" charset="0"/>
                </a:rPr>
                <a:t>MD_RangeDimension</a:t>
              </a:r>
            </a:p>
          </p:txBody>
        </p:sp>
        <p:sp>
          <p:nvSpPr>
            <p:cNvPr id="12324" name="Text Box 40"/>
            <p:cNvSpPr txBox="1">
              <a:spLocks noChangeArrowheads="1"/>
            </p:cNvSpPr>
            <p:nvPr/>
          </p:nvSpPr>
          <p:spPr bwMode="auto">
            <a:xfrm>
              <a:off x="457200" y="2357884"/>
              <a:ext cx="2466975" cy="5539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+ sequenceIdentifier [0..1] : MemberName</a:t>
              </a:r>
            </a:p>
            <a:p>
              <a:r>
                <a:rPr lang="en-US" sz="1000">
                  <a:latin typeface="Calibri" pitchFamily="34" charset="0"/>
                </a:rPr>
                <a:t>+ name[0..*]: MD_Identifier </a:t>
              </a:r>
            </a:p>
            <a:p>
              <a:r>
                <a:rPr lang="en-US" sz="1000">
                  <a:latin typeface="Calibri" pitchFamily="34" charset="0"/>
                </a:rPr>
                <a:t>+ description [0..1] : CharacterString</a:t>
              </a:r>
            </a:p>
          </p:txBody>
        </p:sp>
        <p:sp>
          <p:nvSpPr>
            <p:cNvPr id="12325" name="Rectangle 41"/>
            <p:cNvSpPr>
              <a:spLocks noChangeArrowheads="1"/>
            </p:cNvSpPr>
            <p:nvPr/>
          </p:nvSpPr>
          <p:spPr bwMode="auto">
            <a:xfrm>
              <a:off x="457200" y="2913391"/>
              <a:ext cx="2466975" cy="746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8" name="AutoShape 54"/>
          <p:cNvSpPr>
            <a:spLocks noChangeArrowheads="1"/>
          </p:cNvSpPr>
          <p:nvPr/>
        </p:nvSpPr>
        <p:spPr bwMode="auto">
          <a:xfrm>
            <a:off x="1639888" y="5256213"/>
            <a:ext cx="106362" cy="14128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4363" name="AutoShape 45"/>
          <p:cNvCxnSpPr>
            <a:cxnSpLocks noChangeShapeType="1"/>
            <a:stCxn id="12338" idx="0"/>
            <a:endCxn id="48" idx="3"/>
          </p:cNvCxnSpPr>
          <p:nvPr/>
        </p:nvCxnSpPr>
        <p:spPr bwMode="auto">
          <a:xfrm rot="5400000" flipH="1" flipV="1">
            <a:off x="1624806" y="5464969"/>
            <a:ext cx="136525" cy="158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none" w="lg" len="lg"/>
            <a:tailEnd type="none" w="sm" len="sm"/>
          </a:ln>
        </p:spPr>
      </p:cxnSp>
      <p:sp>
        <p:nvSpPr>
          <p:cNvPr id="51" name="AutoShape 54"/>
          <p:cNvSpPr>
            <a:spLocks noChangeArrowheads="1"/>
          </p:cNvSpPr>
          <p:nvPr/>
        </p:nvSpPr>
        <p:spPr bwMode="auto">
          <a:xfrm>
            <a:off x="1633538" y="2998788"/>
            <a:ext cx="106362" cy="14128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" name="Snip Single Corner Rectangle 51"/>
          <p:cNvSpPr/>
          <p:nvPr/>
        </p:nvSpPr>
        <p:spPr>
          <a:xfrm>
            <a:off x="3914775" y="5154613"/>
            <a:ext cx="1985963" cy="936625"/>
          </a:xfrm>
          <a:prstGeom prst="snip1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latin typeface="Calibri" pitchFamily="34" charset="0"/>
                <a:ea typeface="ＭＳ Ｐゴシック"/>
                <a:cs typeface="ＭＳ Ｐゴシック"/>
              </a:rPr>
              <a:t>minValue</a:t>
            </a:r>
            <a:r>
              <a:rPr lang="en-US" sz="1000" dirty="0">
                <a:latin typeface="Calibri" pitchFamily="34" charset="0"/>
                <a:ea typeface="ＭＳ Ｐゴシック"/>
                <a:cs typeface="ＭＳ Ｐゴシック"/>
              </a:rPr>
              <a:t>, </a:t>
            </a:r>
            <a:r>
              <a:rPr lang="en-US" sz="1000" dirty="0" err="1">
                <a:latin typeface="Calibri" pitchFamily="34" charset="0"/>
                <a:ea typeface="ＭＳ Ｐゴシック"/>
                <a:cs typeface="ＭＳ Ｐゴシック"/>
              </a:rPr>
              <a:t>maxValue</a:t>
            </a:r>
            <a:r>
              <a:rPr lang="en-US" sz="1000" dirty="0">
                <a:latin typeface="Calibri" pitchFamily="34" charset="0"/>
                <a:ea typeface="ＭＳ Ｐゴシック"/>
                <a:cs typeface="ＭＳ Ｐゴシック"/>
              </a:rPr>
              <a:t> and units must have units of length.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latin typeface="Calibri" pitchFamily="34" charset="0"/>
                <a:ea typeface="ＭＳ Ｐゴシック"/>
                <a:cs typeface="ＭＳ Ｐゴシック"/>
              </a:rPr>
              <a:t>RangeElement</a:t>
            </a:r>
            <a:r>
              <a:rPr lang="en-US" sz="1000" dirty="0">
                <a:latin typeface="Calibri" pitchFamily="34" charset="0"/>
                <a:ea typeface="ＭＳ Ｐゴシック"/>
                <a:cs typeface="ＭＳ Ｐゴシック"/>
              </a:rPr>
              <a:t>, </a:t>
            </a:r>
            <a:r>
              <a:rPr lang="en-US" sz="1000" dirty="0" err="1">
                <a:latin typeface="Calibri" pitchFamily="34" charset="0"/>
                <a:ea typeface="ＭＳ Ｐゴシック"/>
                <a:cs typeface="ＭＳ Ｐゴシック"/>
              </a:rPr>
              <a:t>otherAttributeType</a:t>
            </a:r>
            <a:r>
              <a:rPr lang="en-US" sz="1000" dirty="0">
                <a:latin typeface="Calibri" pitchFamily="34" charset="0"/>
                <a:ea typeface="ＭＳ Ｐゴシック"/>
                <a:cs typeface="ＭＳ Ｐゴシック"/>
              </a:rPr>
              <a:t>, and other Attribute have cardinality [0..0]</a:t>
            </a:r>
            <a:endParaRPr lang="en-US" sz="1000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54" name="Straight Connector 53"/>
          <p:cNvCxnSpPr>
            <a:stCxn id="52" idx="2"/>
            <a:endCxn id="12339" idx="3"/>
          </p:cNvCxnSpPr>
          <p:nvPr/>
        </p:nvCxnSpPr>
        <p:spPr>
          <a:xfrm rot="10800000" flipV="1">
            <a:off x="2936875" y="5622925"/>
            <a:ext cx="977900" cy="4476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44"/>
          <p:cNvSpPr>
            <a:spLocks noChangeArrowheads="1"/>
          </p:cNvSpPr>
          <p:nvPr/>
        </p:nvSpPr>
        <p:spPr bwMode="auto">
          <a:xfrm>
            <a:off x="2771775" y="3635375"/>
            <a:ext cx="181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>
                <a:latin typeface="Calibri" pitchFamily="34" charset="0"/>
                <a:ea typeface="ＭＳ Ｐゴシック"/>
                <a:cs typeface="ＭＳ Ｐゴシック"/>
              </a:rPr>
              <a:t>+</a:t>
            </a:r>
            <a:r>
              <a:rPr lang="en-US" sz="1000">
                <a:latin typeface="Calibri" pitchFamily="34" charset="0"/>
              </a:rPr>
              <a:t>rangeElementDescription</a:t>
            </a:r>
            <a:endParaRPr lang="en-US" sz="1000">
              <a:latin typeface="Calibri" pitchFamily="34" charset="0"/>
              <a:ea typeface="ＭＳ Ｐゴシック"/>
              <a:cs typeface="ＭＳ Ｐゴシック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000">
                <a:latin typeface="Calibri" pitchFamily="34" charset="0"/>
                <a:ea typeface="ＭＳ Ｐゴシック"/>
                <a:cs typeface="ＭＳ Ｐゴシック"/>
              </a:rPr>
              <a:t>0..*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rot="10800000">
            <a:off x="7018338" y="1543050"/>
            <a:ext cx="795337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>
            <a:off x="2687638" y="2633663"/>
            <a:ext cx="795337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>
            <a:off x="2687638" y="4973638"/>
            <a:ext cx="795337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2687638" y="4608513"/>
            <a:ext cx="795337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36563" y="3287713"/>
            <a:ext cx="2492375" cy="19478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794375" y="6153150"/>
            <a:ext cx="299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Community Input to Revisions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5" grpId="0"/>
      <p:bldP spid="14348" grpId="0" animBg="1"/>
      <p:bldP spid="14349" grpId="0"/>
      <p:bldP spid="14351" grpId="0" animBg="1"/>
      <p:bldP spid="14352" grpId="0"/>
      <p:bldP spid="46" grpId="0"/>
      <p:bldP spid="14359" grpId="0" animBg="1"/>
      <p:bldP spid="48" grpId="0" animBg="1"/>
      <p:bldP spid="51" grpId="0" animBg="1"/>
      <p:bldP spid="52" grpId="0" animBg="1"/>
      <p:bldP spid="55" grpId="0"/>
      <p:bldP spid="53" grpId="0" animBg="1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84575" y="2489200"/>
            <a:ext cx="1987550" cy="1868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Documentation</a:t>
            </a:r>
            <a:endParaRPr lang="en-US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Repository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ISO 19115, 19115-2, 19119 and extensions</a:t>
            </a:r>
          </a:p>
        </p:txBody>
      </p:sp>
      <p:cxnSp>
        <p:nvCxnSpPr>
          <p:cNvPr id="6" name="Shape 13"/>
          <p:cNvCxnSpPr>
            <a:stCxn id="9" idx="3"/>
            <a:endCxn id="4" idx="3"/>
          </p:cNvCxnSpPr>
          <p:nvPr/>
        </p:nvCxnSpPr>
        <p:spPr>
          <a:xfrm flipV="1">
            <a:off x="2884488" y="4084638"/>
            <a:ext cx="992187" cy="938212"/>
          </a:xfrm>
          <a:prstGeom prst="curvedConnector2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Multidocument 8"/>
          <p:cNvSpPr/>
          <p:nvPr/>
        </p:nvSpPr>
        <p:spPr>
          <a:xfrm>
            <a:off x="1554163" y="4481513"/>
            <a:ext cx="1330325" cy="1081087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THREDDS</a:t>
            </a:r>
          </a:p>
        </p:txBody>
      </p:sp>
      <p:sp>
        <p:nvSpPr>
          <p:cNvPr id="14" name="Flowchart: Multidocument 13"/>
          <p:cNvSpPr/>
          <p:nvPr/>
        </p:nvSpPr>
        <p:spPr>
          <a:xfrm>
            <a:off x="1554163" y="2890838"/>
            <a:ext cx="1330325" cy="1082675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netCDF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Shape 13"/>
          <p:cNvCxnSpPr>
            <a:stCxn id="14" idx="3"/>
            <a:endCxn id="4" idx="2"/>
          </p:cNvCxnSpPr>
          <p:nvPr/>
        </p:nvCxnSpPr>
        <p:spPr>
          <a:xfrm flipV="1">
            <a:off x="2884488" y="3424238"/>
            <a:ext cx="700087" cy="793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Multidocument 17"/>
          <p:cNvSpPr/>
          <p:nvPr/>
        </p:nvSpPr>
        <p:spPr>
          <a:xfrm>
            <a:off x="6248400" y="1282700"/>
            <a:ext cx="1328738" cy="1082675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DIF, </a:t>
            </a:r>
            <a:r>
              <a:rPr lang="en-US" sz="1400" dirty="0">
                <a:solidFill>
                  <a:schemeClr val="tx1"/>
                </a:solidFill>
              </a:rPr>
              <a:t>FGDC,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Data.Gov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Flowchart: Multidocument 18"/>
          <p:cNvSpPr/>
          <p:nvPr/>
        </p:nvSpPr>
        <p:spPr>
          <a:xfrm>
            <a:off x="6248400" y="2890838"/>
            <a:ext cx="1328738" cy="1082675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SensorML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Flowchart: Multidocument 19"/>
          <p:cNvSpPr/>
          <p:nvPr/>
        </p:nvSpPr>
        <p:spPr>
          <a:xfrm>
            <a:off x="6248400" y="4481513"/>
            <a:ext cx="1439863" cy="1081087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WCS, WMS, WFS, SOS</a:t>
            </a:r>
          </a:p>
        </p:txBody>
      </p:sp>
      <p:cxnSp>
        <p:nvCxnSpPr>
          <p:cNvPr id="21" name="Shape 13"/>
          <p:cNvCxnSpPr>
            <a:stCxn id="4" idx="6"/>
            <a:endCxn id="19" idx="1"/>
          </p:cNvCxnSpPr>
          <p:nvPr/>
        </p:nvCxnSpPr>
        <p:spPr>
          <a:xfrm>
            <a:off x="5572125" y="3424238"/>
            <a:ext cx="676275" cy="793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13"/>
          <p:cNvCxnSpPr>
            <a:stCxn id="4" idx="5"/>
            <a:endCxn id="20" idx="1"/>
          </p:cNvCxnSpPr>
          <p:nvPr/>
        </p:nvCxnSpPr>
        <p:spPr>
          <a:xfrm rot="16200000" flipH="1">
            <a:off x="5296694" y="4069557"/>
            <a:ext cx="936625" cy="966787"/>
          </a:xfrm>
          <a:prstGeom prst="curvedConnector2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13"/>
          <p:cNvCxnSpPr>
            <a:stCxn id="4" idx="7"/>
            <a:endCxn id="18" idx="1"/>
          </p:cNvCxnSpPr>
          <p:nvPr/>
        </p:nvCxnSpPr>
        <p:spPr>
          <a:xfrm rot="5400000" flipH="1" flipV="1">
            <a:off x="5295107" y="1810544"/>
            <a:ext cx="939800" cy="966787"/>
          </a:xfrm>
          <a:prstGeom prst="curvedConnector2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Multidocument 30"/>
          <p:cNvSpPr/>
          <p:nvPr/>
        </p:nvSpPr>
        <p:spPr>
          <a:xfrm>
            <a:off x="1558925" y="1282700"/>
            <a:ext cx="1330325" cy="1082675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ISO</a:t>
            </a:r>
          </a:p>
        </p:txBody>
      </p:sp>
      <p:cxnSp>
        <p:nvCxnSpPr>
          <p:cNvPr id="32" name="Shape 13"/>
          <p:cNvCxnSpPr>
            <a:stCxn id="4" idx="1"/>
            <a:endCxn id="31" idx="3"/>
          </p:cNvCxnSpPr>
          <p:nvPr/>
        </p:nvCxnSpPr>
        <p:spPr>
          <a:xfrm rot="16200000" flipV="1">
            <a:off x="2913063" y="1800225"/>
            <a:ext cx="939800" cy="987425"/>
          </a:xfrm>
          <a:prstGeom prst="curvedConnector2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Multidocument 15"/>
          <p:cNvSpPr/>
          <p:nvPr/>
        </p:nvSpPr>
        <p:spPr>
          <a:xfrm>
            <a:off x="3819525" y="5054600"/>
            <a:ext cx="1330325" cy="1082675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KML</a:t>
            </a:r>
          </a:p>
        </p:txBody>
      </p:sp>
      <p:cxnSp>
        <p:nvCxnSpPr>
          <p:cNvPr id="17" name="Shape 13"/>
          <p:cNvCxnSpPr>
            <a:stCxn id="16" idx="0"/>
            <a:endCxn id="4" idx="4"/>
          </p:cNvCxnSpPr>
          <p:nvPr/>
        </p:nvCxnSpPr>
        <p:spPr>
          <a:xfrm rot="5400000" flipH="1" flipV="1">
            <a:off x="4229101" y="4705350"/>
            <a:ext cx="696912" cy="158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3850" y="274638"/>
            <a:ext cx="6816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Calibri" pitchFamily="34" charset="0"/>
                <a:ea typeface="+mj-ea"/>
                <a:cs typeface="+mj-cs"/>
              </a:rPr>
              <a:t>Documentation in Multiple Dialects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8" grpId="0" animBg="1"/>
      <p:bldP spid="19" grpId="0" animBg="1"/>
      <p:bldP spid="20" grpId="0" animBg="1"/>
      <p:bldP spid="31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5829300" y="968375"/>
            <a:ext cx="2562225" cy="2778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39" name="TextBox 12"/>
          <p:cNvSpPr txBox="1">
            <a:spLocks noChangeArrowheads="1"/>
          </p:cNvSpPr>
          <p:nvPr/>
        </p:nvSpPr>
        <p:spPr bwMode="auto">
          <a:xfrm>
            <a:off x="6110288" y="1000125"/>
            <a:ext cx="1998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File System</a:t>
            </a:r>
          </a:p>
        </p:txBody>
      </p:sp>
      <p:sp>
        <p:nvSpPr>
          <p:cNvPr id="129" name="Flowchart: Multidocument 128"/>
          <p:cNvSpPr/>
          <p:nvPr/>
        </p:nvSpPr>
        <p:spPr>
          <a:xfrm>
            <a:off x="6148388" y="1866900"/>
            <a:ext cx="835025" cy="784225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330200" y="274638"/>
            <a:ext cx="7054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latin typeface="Calibri" pitchFamily="34" charset="0"/>
              </a:rPr>
              <a:t>Persistence vs. Transport - OPeNDAP</a:t>
            </a:r>
          </a:p>
        </p:txBody>
      </p:sp>
      <p:sp>
        <p:nvSpPr>
          <p:cNvPr id="6" name="Rectangle 5"/>
          <p:cNvSpPr/>
          <p:nvPr/>
        </p:nvSpPr>
        <p:spPr>
          <a:xfrm>
            <a:off x="738188" y="968375"/>
            <a:ext cx="2617787" cy="2778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1435100" y="1000125"/>
            <a:ext cx="1223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File System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68463" y="4046538"/>
            <a:ext cx="622300" cy="339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68463" y="4491038"/>
            <a:ext cx="622300" cy="341312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68463" y="4937125"/>
            <a:ext cx="622300" cy="3413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68463" y="5383213"/>
            <a:ext cx="622300" cy="339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68463" y="5827713"/>
            <a:ext cx="622300" cy="3413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Elbow Connector 20"/>
          <p:cNvCxnSpPr>
            <a:stCxn id="123" idx="2"/>
            <a:endCxn id="19" idx="1"/>
          </p:cNvCxnSpPr>
          <p:nvPr/>
        </p:nvCxnSpPr>
        <p:spPr>
          <a:xfrm rot="16200000" flipH="1">
            <a:off x="-181768" y="4147344"/>
            <a:ext cx="3424237" cy="27622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23" idx="2"/>
            <a:endCxn id="18" idx="1"/>
          </p:cNvCxnSpPr>
          <p:nvPr/>
        </p:nvCxnSpPr>
        <p:spPr>
          <a:xfrm rot="16200000" flipH="1">
            <a:off x="40482" y="3925094"/>
            <a:ext cx="2979737" cy="27622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24" idx="2"/>
            <a:endCxn id="14" idx="0"/>
          </p:cNvCxnSpPr>
          <p:nvPr/>
        </p:nvCxnSpPr>
        <p:spPr>
          <a:xfrm rot="16200000" flipH="1">
            <a:off x="1451769" y="3518694"/>
            <a:ext cx="1050925" cy="476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17" idx="3"/>
          </p:cNvCxnSpPr>
          <p:nvPr/>
        </p:nvCxnSpPr>
        <p:spPr>
          <a:xfrm rot="5400000">
            <a:off x="1217613" y="3606800"/>
            <a:ext cx="2573338" cy="427037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15" idx="3"/>
          </p:cNvCxnSpPr>
          <p:nvPr/>
        </p:nvCxnSpPr>
        <p:spPr>
          <a:xfrm rot="5400000">
            <a:off x="1439863" y="3384550"/>
            <a:ext cx="2128838" cy="427037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54" name="Group 59"/>
          <p:cNvGrpSpPr>
            <a:grpSpLocks/>
          </p:cNvGrpSpPr>
          <p:nvPr/>
        </p:nvGrpSpPr>
        <p:grpSpPr bwMode="auto">
          <a:xfrm>
            <a:off x="4216400" y="4021138"/>
            <a:ext cx="703263" cy="2101850"/>
            <a:chOff x="6309353" y="4106487"/>
            <a:chExt cx="704633" cy="2103120"/>
          </a:xfrm>
        </p:grpSpPr>
        <p:sp>
          <p:nvSpPr>
            <p:cNvPr id="84" name="Folded Corner 83"/>
            <p:cNvSpPr/>
            <p:nvPr/>
          </p:nvSpPr>
          <p:spPr>
            <a:xfrm>
              <a:off x="6309353" y="4106487"/>
              <a:ext cx="704633" cy="2103120"/>
            </a:xfrm>
            <a:prstGeom prst="foldedCorner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flipV="1">
              <a:off x="6522492" y="4633855"/>
              <a:ext cx="225864" cy="1239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flipV="1">
              <a:off x="6522492" y="5315304"/>
              <a:ext cx="225864" cy="1239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flipV="1">
              <a:off x="6522492" y="4416236"/>
              <a:ext cx="225864" cy="1239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flipV="1">
              <a:off x="6522492" y="5099274"/>
              <a:ext cx="225864" cy="1239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flipV="1">
              <a:off x="6522492" y="5998341"/>
              <a:ext cx="225864" cy="123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516130" y="4166848"/>
              <a:ext cx="238589" cy="15725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516130" y="4849886"/>
              <a:ext cx="238589" cy="15725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flipV="1">
              <a:off x="6522492" y="5782311"/>
              <a:ext cx="225864" cy="1239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516130" y="5531334"/>
              <a:ext cx="238589" cy="1572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03" name="Elbow Connector 102"/>
          <p:cNvCxnSpPr>
            <a:stCxn id="106" idx="1"/>
            <a:endCxn id="84" idx="3"/>
          </p:cNvCxnSpPr>
          <p:nvPr/>
        </p:nvCxnSpPr>
        <p:spPr>
          <a:xfrm rot="10800000" flipV="1">
            <a:off x="4919663" y="5070475"/>
            <a:ext cx="73660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745288" y="4046538"/>
            <a:ext cx="623887" cy="339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745288" y="4491038"/>
            <a:ext cx="623887" cy="341312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745288" y="4933950"/>
            <a:ext cx="623887" cy="3413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45288" y="5383213"/>
            <a:ext cx="623887" cy="339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745288" y="5827713"/>
            <a:ext cx="623887" cy="3413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9" name="Elbow Connector 78"/>
          <p:cNvCxnSpPr>
            <a:stCxn id="129" idx="2"/>
            <a:endCxn id="77" idx="1"/>
          </p:cNvCxnSpPr>
          <p:nvPr/>
        </p:nvCxnSpPr>
        <p:spPr>
          <a:xfrm rot="16200000" flipH="1">
            <a:off x="4939506" y="4191794"/>
            <a:ext cx="3375025" cy="23653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129" idx="2"/>
            <a:endCxn id="76" idx="1"/>
          </p:cNvCxnSpPr>
          <p:nvPr/>
        </p:nvCxnSpPr>
        <p:spPr>
          <a:xfrm rot="16200000" flipH="1">
            <a:off x="5161756" y="3969544"/>
            <a:ext cx="2930525" cy="23653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130" idx="2"/>
            <a:endCxn id="71" idx="0"/>
          </p:cNvCxnSpPr>
          <p:nvPr/>
        </p:nvCxnSpPr>
        <p:spPr>
          <a:xfrm rot="5400000">
            <a:off x="6545262" y="3532188"/>
            <a:ext cx="1027113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31"/>
          <p:cNvCxnSpPr>
            <a:stCxn id="146" idx="3"/>
            <a:endCxn id="74" idx="3"/>
          </p:cNvCxnSpPr>
          <p:nvPr/>
        </p:nvCxnSpPr>
        <p:spPr>
          <a:xfrm rot="5400000">
            <a:off x="6244431" y="3702844"/>
            <a:ext cx="2525713" cy="27622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32"/>
          <p:cNvCxnSpPr>
            <a:stCxn id="146" idx="3"/>
            <a:endCxn id="73" idx="3"/>
          </p:cNvCxnSpPr>
          <p:nvPr/>
        </p:nvCxnSpPr>
        <p:spPr>
          <a:xfrm rot="5400000">
            <a:off x="6465094" y="3482181"/>
            <a:ext cx="2084388" cy="27622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Left Brace 105"/>
          <p:cNvSpPr/>
          <p:nvPr/>
        </p:nvSpPr>
        <p:spPr>
          <a:xfrm>
            <a:off x="5656263" y="3965575"/>
            <a:ext cx="968375" cy="22098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2" name="Elbow Connector 111"/>
          <p:cNvCxnSpPr>
            <a:stCxn id="113" idx="1"/>
            <a:endCxn id="84" idx="1"/>
          </p:cNvCxnSpPr>
          <p:nvPr/>
        </p:nvCxnSpPr>
        <p:spPr>
          <a:xfrm>
            <a:off x="3486150" y="5070475"/>
            <a:ext cx="73025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Left Brace 112"/>
          <p:cNvSpPr/>
          <p:nvPr/>
        </p:nvSpPr>
        <p:spPr>
          <a:xfrm flipH="1">
            <a:off x="2293938" y="3965575"/>
            <a:ext cx="1192212" cy="2230438"/>
          </a:xfrm>
          <a:prstGeom prst="leftBrace">
            <a:avLst>
              <a:gd name="adj1" fmla="val 8333"/>
              <a:gd name="adj2" fmla="val 4951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Flowchart: Multidocument 122"/>
          <p:cNvSpPr/>
          <p:nvPr/>
        </p:nvSpPr>
        <p:spPr>
          <a:xfrm>
            <a:off x="1033463" y="1817688"/>
            <a:ext cx="835025" cy="785812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Flowchart: Multidocument 124"/>
          <p:cNvSpPr/>
          <p:nvPr/>
        </p:nvSpPr>
        <p:spPr>
          <a:xfrm>
            <a:off x="2316163" y="1811338"/>
            <a:ext cx="836612" cy="784225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Flowchart: Multidocument 123"/>
          <p:cNvSpPr/>
          <p:nvPr/>
        </p:nvSpPr>
        <p:spPr>
          <a:xfrm>
            <a:off x="1616075" y="2239963"/>
            <a:ext cx="835025" cy="784225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72" name="TextBox 12"/>
          <p:cNvSpPr txBox="1">
            <a:spLocks noChangeArrowheads="1"/>
          </p:cNvSpPr>
          <p:nvPr/>
        </p:nvSpPr>
        <p:spPr bwMode="auto">
          <a:xfrm>
            <a:off x="4065588" y="6208713"/>
            <a:ext cx="1000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Client</a:t>
            </a:r>
          </a:p>
        </p:txBody>
      </p:sp>
      <p:sp>
        <p:nvSpPr>
          <p:cNvPr id="142" name="TextBox 12"/>
          <p:cNvSpPr txBox="1">
            <a:spLocks noChangeArrowheads="1"/>
          </p:cNvSpPr>
          <p:nvPr/>
        </p:nvSpPr>
        <p:spPr bwMode="auto">
          <a:xfrm>
            <a:off x="4959350" y="5070475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DAP</a:t>
            </a:r>
          </a:p>
        </p:txBody>
      </p:sp>
      <p:sp>
        <p:nvSpPr>
          <p:cNvPr id="143" name="TextBox 12"/>
          <p:cNvSpPr txBox="1">
            <a:spLocks noChangeArrowheads="1"/>
          </p:cNvSpPr>
          <p:nvPr/>
        </p:nvSpPr>
        <p:spPr bwMode="auto">
          <a:xfrm>
            <a:off x="3176588" y="5070475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DAP</a:t>
            </a:r>
          </a:p>
        </p:txBody>
      </p:sp>
      <p:sp>
        <p:nvSpPr>
          <p:cNvPr id="146" name="Can 145"/>
          <p:cNvSpPr/>
          <p:nvPr/>
        </p:nvSpPr>
        <p:spPr bwMode="auto">
          <a:xfrm>
            <a:off x="7258050" y="1741488"/>
            <a:ext cx="776288" cy="836612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Flowchart: Multidocument 129"/>
          <p:cNvSpPr/>
          <p:nvPr/>
        </p:nvSpPr>
        <p:spPr>
          <a:xfrm>
            <a:off x="6700838" y="2263775"/>
            <a:ext cx="835025" cy="785813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71" grpId="0" animBg="1"/>
      <p:bldP spid="73" grpId="0" animBg="1"/>
      <p:bldP spid="74" grpId="0" animBg="1"/>
      <p:bldP spid="76" grpId="0" animBg="1"/>
      <p:bldP spid="77" grpId="0" animBg="1"/>
      <p:bldP spid="106" grpId="0" animBg="1"/>
      <p:bldP spid="113" grpId="0" animBg="1"/>
      <p:bldP spid="142" grpId="0"/>
      <p:bldP spid="1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8"/>
          <p:cNvGrpSpPr>
            <a:grpSpLocks/>
          </p:cNvGrpSpPr>
          <p:nvPr/>
        </p:nvGrpSpPr>
        <p:grpSpPr bwMode="auto">
          <a:xfrm>
            <a:off x="5829300" y="968375"/>
            <a:ext cx="2562225" cy="2778125"/>
            <a:chOff x="5992008" y="968969"/>
            <a:chExt cx="2562149" cy="2777996"/>
          </a:xfrm>
        </p:grpSpPr>
        <p:sp>
          <p:nvSpPr>
            <p:cNvPr id="50" name="Rectangle 49"/>
            <p:cNvSpPr/>
            <p:nvPr/>
          </p:nvSpPr>
          <p:spPr>
            <a:xfrm>
              <a:off x="5992008" y="968969"/>
              <a:ext cx="2562149" cy="27779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409" name="TextBox 12"/>
            <p:cNvSpPr txBox="1">
              <a:spLocks noChangeArrowheads="1"/>
            </p:cNvSpPr>
            <p:nvPr/>
          </p:nvSpPr>
          <p:spPr bwMode="auto">
            <a:xfrm>
              <a:off x="6273171" y="999871"/>
              <a:ext cx="1999823" cy="338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File System</a:t>
              </a:r>
            </a:p>
          </p:txBody>
        </p:sp>
        <p:sp>
          <p:nvSpPr>
            <p:cNvPr id="52" name="Flowchart: Multidocument 51"/>
            <p:cNvSpPr/>
            <p:nvPr/>
          </p:nvSpPr>
          <p:spPr>
            <a:xfrm>
              <a:off x="6311087" y="1865865"/>
              <a:ext cx="836587" cy="785776"/>
            </a:xfrm>
            <a:prstGeom prst="flowChartMulti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Flowchart: Multidocument 52"/>
            <p:cNvSpPr/>
            <p:nvPr/>
          </p:nvSpPr>
          <p:spPr>
            <a:xfrm>
              <a:off x="7441353" y="1826179"/>
              <a:ext cx="835000" cy="785777"/>
            </a:xfrm>
            <a:prstGeom prst="flowChartMulti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Flowchart: Multidocument 53"/>
            <p:cNvSpPr/>
            <p:nvPr/>
          </p:nvSpPr>
          <p:spPr>
            <a:xfrm>
              <a:off x="6863520" y="2264309"/>
              <a:ext cx="835000" cy="785777"/>
            </a:xfrm>
            <a:prstGeom prst="flowChartMulti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363" name="TextBox 12"/>
          <p:cNvSpPr txBox="1">
            <a:spLocks noChangeArrowheads="1"/>
          </p:cNvSpPr>
          <p:nvPr/>
        </p:nvSpPr>
        <p:spPr bwMode="auto">
          <a:xfrm>
            <a:off x="323850" y="274638"/>
            <a:ext cx="7948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188" y="968375"/>
            <a:ext cx="2617787" cy="2778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 bwMode="auto">
          <a:xfrm>
            <a:off x="930275" y="1433513"/>
            <a:ext cx="923925" cy="993775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an 8"/>
          <p:cNvSpPr/>
          <p:nvPr/>
        </p:nvSpPr>
        <p:spPr bwMode="auto">
          <a:xfrm>
            <a:off x="2257425" y="1539875"/>
            <a:ext cx="922338" cy="993775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an 7"/>
          <p:cNvSpPr/>
          <p:nvPr/>
        </p:nvSpPr>
        <p:spPr bwMode="auto">
          <a:xfrm>
            <a:off x="1516063" y="2044700"/>
            <a:ext cx="923925" cy="993775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Rich Inventory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1196975" y="1000125"/>
            <a:ext cx="2000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Relational Databases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68463" y="4046538"/>
            <a:ext cx="622300" cy="339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68463" y="4491038"/>
            <a:ext cx="622300" cy="341312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68463" y="4937125"/>
            <a:ext cx="622300" cy="3413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68463" y="5383213"/>
            <a:ext cx="622300" cy="339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68463" y="5827713"/>
            <a:ext cx="622300" cy="3413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Elbow Connector 20"/>
          <p:cNvCxnSpPr>
            <a:stCxn id="7" idx="3"/>
            <a:endCxn id="19" idx="1"/>
          </p:cNvCxnSpPr>
          <p:nvPr/>
        </p:nvCxnSpPr>
        <p:spPr>
          <a:xfrm rot="16200000" flipH="1">
            <a:off x="-254793" y="4074319"/>
            <a:ext cx="3570287" cy="27622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7" idx="3"/>
            <a:endCxn id="18" idx="1"/>
          </p:cNvCxnSpPr>
          <p:nvPr/>
        </p:nvCxnSpPr>
        <p:spPr>
          <a:xfrm rot="16200000" flipH="1">
            <a:off x="-32543" y="3852069"/>
            <a:ext cx="3125787" cy="27622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8" idx="3"/>
            <a:endCxn id="14" idx="0"/>
          </p:cNvCxnSpPr>
          <p:nvPr/>
        </p:nvCxnSpPr>
        <p:spPr>
          <a:xfrm rot="16200000" flipH="1">
            <a:off x="1474787" y="3541713"/>
            <a:ext cx="1008063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9" idx="3"/>
            <a:endCxn id="17" idx="3"/>
          </p:cNvCxnSpPr>
          <p:nvPr/>
        </p:nvCxnSpPr>
        <p:spPr>
          <a:xfrm rot="5400000">
            <a:off x="1217613" y="3606800"/>
            <a:ext cx="2573338" cy="427037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9" idx="3"/>
            <a:endCxn id="15" idx="3"/>
          </p:cNvCxnSpPr>
          <p:nvPr/>
        </p:nvCxnSpPr>
        <p:spPr>
          <a:xfrm rot="5400000">
            <a:off x="1439863" y="3384550"/>
            <a:ext cx="2128838" cy="427037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79" name="Group 59"/>
          <p:cNvGrpSpPr>
            <a:grpSpLocks/>
          </p:cNvGrpSpPr>
          <p:nvPr/>
        </p:nvGrpSpPr>
        <p:grpSpPr bwMode="auto">
          <a:xfrm>
            <a:off x="4214813" y="4021138"/>
            <a:ext cx="704850" cy="2101850"/>
            <a:chOff x="6309353" y="4106487"/>
            <a:chExt cx="704633" cy="2103120"/>
          </a:xfrm>
        </p:grpSpPr>
        <p:sp>
          <p:nvSpPr>
            <p:cNvPr id="84" name="Folded Corner 83"/>
            <p:cNvSpPr/>
            <p:nvPr/>
          </p:nvSpPr>
          <p:spPr>
            <a:xfrm>
              <a:off x="6309353" y="4106487"/>
              <a:ext cx="704633" cy="2103120"/>
            </a:xfrm>
            <a:prstGeom prst="foldedCorner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flipV="1">
              <a:off x="6522013" y="4633855"/>
              <a:ext cx="226942" cy="1239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flipV="1">
              <a:off x="6522013" y="5315304"/>
              <a:ext cx="226942" cy="1239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flipV="1">
              <a:off x="6522013" y="4416236"/>
              <a:ext cx="226942" cy="1239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flipV="1">
              <a:off x="6522013" y="5099274"/>
              <a:ext cx="226942" cy="1239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flipV="1">
              <a:off x="6522013" y="5998341"/>
              <a:ext cx="226942" cy="123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515664" y="4166848"/>
              <a:ext cx="239638" cy="15725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515664" y="4849886"/>
              <a:ext cx="239638" cy="15725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flipV="1">
              <a:off x="6522013" y="5782311"/>
              <a:ext cx="226942" cy="1239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515664" y="5531334"/>
              <a:ext cx="239638" cy="1572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03" name="Elbow Connector 102"/>
          <p:cNvCxnSpPr>
            <a:stCxn id="106" idx="1"/>
            <a:endCxn id="84" idx="3"/>
          </p:cNvCxnSpPr>
          <p:nvPr/>
        </p:nvCxnSpPr>
        <p:spPr>
          <a:xfrm rot="10800000" flipV="1">
            <a:off x="4919663" y="5070475"/>
            <a:ext cx="73660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745288" y="4046538"/>
            <a:ext cx="623887" cy="339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745288" y="4491038"/>
            <a:ext cx="623887" cy="341312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745288" y="4933950"/>
            <a:ext cx="623887" cy="3413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45288" y="5383213"/>
            <a:ext cx="623887" cy="339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745288" y="5827713"/>
            <a:ext cx="623887" cy="3413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9" name="Elbow Connector 78"/>
          <p:cNvCxnSpPr>
            <a:endCxn id="77" idx="1"/>
          </p:cNvCxnSpPr>
          <p:nvPr/>
        </p:nvCxnSpPr>
        <p:spPr>
          <a:xfrm rot="16200000" flipH="1">
            <a:off x="4939506" y="4191794"/>
            <a:ext cx="3375025" cy="23653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endCxn id="76" idx="1"/>
          </p:cNvCxnSpPr>
          <p:nvPr/>
        </p:nvCxnSpPr>
        <p:spPr>
          <a:xfrm rot="16200000" flipH="1">
            <a:off x="5161756" y="3969544"/>
            <a:ext cx="2930525" cy="23653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endCxn id="71" idx="0"/>
          </p:cNvCxnSpPr>
          <p:nvPr/>
        </p:nvCxnSpPr>
        <p:spPr>
          <a:xfrm rot="5400000">
            <a:off x="6545262" y="3532188"/>
            <a:ext cx="1027113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31"/>
          <p:cNvCxnSpPr>
            <a:endCxn id="74" idx="3"/>
          </p:cNvCxnSpPr>
          <p:nvPr/>
        </p:nvCxnSpPr>
        <p:spPr>
          <a:xfrm rot="5400000">
            <a:off x="6242050" y="3708400"/>
            <a:ext cx="2522538" cy="26828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32"/>
          <p:cNvCxnSpPr>
            <a:endCxn id="73" idx="3"/>
          </p:cNvCxnSpPr>
          <p:nvPr/>
        </p:nvCxnSpPr>
        <p:spPr>
          <a:xfrm rot="5400000">
            <a:off x="6462712" y="3487738"/>
            <a:ext cx="2081213" cy="26828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Left Brace 105"/>
          <p:cNvSpPr/>
          <p:nvPr/>
        </p:nvSpPr>
        <p:spPr>
          <a:xfrm>
            <a:off x="5656263" y="3965575"/>
            <a:ext cx="968375" cy="22098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2" name="Elbow Connector 111"/>
          <p:cNvCxnSpPr>
            <a:stCxn id="113" idx="1"/>
            <a:endCxn id="84" idx="1"/>
          </p:cNvCxnSpPr>
          <p:nvPr/>
        </p:nvCxnSpPr>
        <p:spPr>
          <a:xfrm>
            <a:off x="3486150" y="5070475"/>
            <a:ext cx="728663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Left Brace 112"/>
          <p:cNvSpPr/>
          <p:nvPr/>
        </p:nvSpPr>
        <p:spPr>
          <a:xfrm flipH="1">
            <a:off x="2293938" y="3965575"/>
            <a:ext cx="1192212" cy="2230438"/>
          </a:xfrm>
          <a:prstGeom prst="leftBrace">
            <a:avLst>
              <a:gd name="adj1" fmla="val 8333"/>
              <a:gd name="adj2" fmla="val 4951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94" name="TextBox 12"/>
          <p:cNvSpPr txBox="1">
            <a:spLocks noChangeArrowheads="1"/>
          </p:cNvSpPr>
          <p:nvPr/>
        </p:nvSpPr>
        <p:spPr bwMode="auto">
          <a:xfrm>
            <a:off x="4065588" y="6208713"/>
            <a:ext cx="1000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Client</a:t>
            </a:r>
          </a:p>
        </p:txBody>
      </p:sp>
      <p:sp>
        <p:nvSpPr>
          <p:cNvPr id="15395" name="TextBox 12"/>
          <p:cNvSpPr txBox="1">
            <a:spLocks noChangeArrowheads="1"/>
          </p:cNvSpPr>
          <p:nvPr/>
        </p:nvSpPr>
        <p:spPr bwMode="auto">
          <a:xfrm>
            <a:off x="4938713" y="5087938"/>
            <a:ext cx="1000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XML</a:t>
            </a:r>
          </a:p>
        </p:txBody>
      </p:sp>
      <p:sp>
        <p:nvSpPr>
          <p:cNvPr id="15396" name="TextBox 12"/>
          <p:cNvSpPr txBox="1">
            <a:spLocks noChangeArrowheads="1"/>
          </p:cNvSpPr>
          <p:nvPr/>
        </p:nvSpPr>
        <p:spPr bwMode="auto">
          <a:xfrm>
            <a:off x="3230563" y="5087938"/>
            <a:ext cx="9985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XML</a:t>
            </a:r>
          </a:p>
        </p:txBody>
      </p:sp>
      <p:sp>
        <p:nvSpPr>
          <p:cNvPr id="15397" name="TextBox 55"/>
          <p:cNvSpPr txBox="1">
            <a:spLocks noChangeArrowheads="1"/>
          </p:cNvSpPr>
          <p:nvPr/>
        </p:nvSpPr>
        <p:spPr bwMode="auto">
          <a:xfrm>
            <a:off x="330200" y="274638"/>
            <a:ext cx="834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latin typeface="Calibri" pitchFamily="34" charset="0"/>
              </a:rPr>
              <a:t>Persistence vs. Transport - Documentation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276225"/>
            <a:ext cx="8364537" cy="590550"/>
          </a:xfrm>
        </p:spPr>
        <p:txBody>
          <a:bodyPr/>
          <a:lstStyle/>
          <a:p>
            <a:pPr algn="l"/>
            <a:r>
              <a:rPr lang="en-US" sz="3200" smtClean="0"/>
              <a:t>Hierarchical Organization: Data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709988" y="1806575"/>
            <a:ext cx="244475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  <a:ea typeface="ＭＳ Ｐゴシック"/>
                <a:cs typeface="ＭＳ Ｐゴシック"/>
              </a:rPr>
              <a:t>File</a:t>
            </a:r>
          </a:p>
        </p:txBody>
      </p:sp>
      <p:sp>
        <p:nvSpPr>
          <p:cNvPr id="14388" name="Text Box 46"/>
          <p:cNvSpPr txBox="1">
            <a:spLocks noChangeArrowheads="1"/>
          </p:cNvSpPr>
          <p:nvPr/>
        </p:nvSpPr>
        <p:spPr bwMode="auto">
          <a:xfrm>
            <a:off x="2908300" y="4462463"/>
            <a:ext cx="1481138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Platform</a:t>
            </a:r>
          </a:p>
        </p:txBody>
      </p:sp>
      <p:sp>
        <p:nvSpPr>
          <p:cNvPr id="14382" name="Text Box 54"/>
          <p:cNvSpPr txBox="1">
            <a:spLocks noChangeArrowheads="1"/>
          </p:cNvSpPr>
          <p:nvPr/>
        </p:nvSpPr>
        <p:spPr bwMode="auto">
          <a:xfrm>
            <a:off x="5657850" y="4462463"/>
            <a:ext cx="147955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Sensor</a:t>
            </a:r>
          </a:p>
        </p:txBody>
      </p:sp>
      <p:cxnSp>
        <p:nvCxnSpPr>
          <p:cNvPr id="14349" name="AutoShape 57"/>
          <p:cNvCxnSpPr>
            <a:cxnSpLocks noChangeShapeType="1"/>
            <a:stCxn id="16400" idx="0"/>
            <a:endCxn id="14339" idx="2"/>
          </p:cNvCxnSpPr>
          <p:nvPr/>
        </p:nvCxnSpPr>
        <p:spPr bwMode="auto">
          <a:xfrm rot="5400000" flipH="1" flipV="1">
            <a:off x="4469606" y="2729707"/>
            <a:ext cx="925513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lg" len="lg"/>
            <a:tailEnd type="none" w="lg" len="lg"/>
          </a:ln>
        </p:spPr>
      </p:cxnSp>
      <p:sp>
        <p:nvSpPr>
          <p:cNvPr id="14352" name="Rectangle 60"/>
          <p:cNvSpPr>
            <a:spLocks noChangeArrowheads="1"/>
          </p:cNvSpPr>
          <p:nvPr/>
        </p:nvSpPr>
        <p:spPr bwMode="auto">
          <a:xfrm>
            <a:off x="6364288" y="2043113"/>
            <a:ext cx="9191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200">
                <a:latin typeface="Calibri" pitchFamily="34" charset="0"/>
                <a:ea typeface="ＭＳ Ｐゴシック"/>
                <a:cs typeface="ＭＳ Ｐゴシック"/>
              </a:rPr>
              <a:t>+</a:t>
            </a: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h</a:t>
            </a:r>
            <a:r>
              <a:rPr lang="en-US">
                <a:latin typeface="Calibri" pitchFamily="34" charset="0"/>
              </a:rPr>
              <a:t>as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200">
                <a:latin typeface="Calibri" pitchFamily="34" charset="0"/>
                <a:ea typeface="ＭＳ Ｐゴシック"/>
                <a:cs typeface="ＭＳ Ｐゴシック"/>
              </a:rPr>
              <a:t>1..*</a:t>
            </a:r>
          </a:p>
        </p:txBody>
      </p:sp>
      <p:sp>
        <p:nvSpPr>
          <p:cNvPr id="14353" name="Rectangle 61"/>
          <p:cNvSpPr>
            <a:spLocks noChangeArrowheads="1"/>
          </p:cNvSpPr>
          <p:nvPr/>
        </p:nvSpPr>
        <p:spPr bwMode="auto">
          <a:xfrm>
            <a:off x="4875213" y="2368550"/>
            <a:ext cx="12319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200">
                <a:latin typeface="Calibri" pitchFamily="34" charset="0"/>
                <a:ea typeface="ＭＳ Ｐゴシック"/>
                <a:cs typeface="ＭＳ Ｐゴシック"/>
              </a:rPr>
              <a:t>+ </a:t>
            </a: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readme</a:t>
            </a:r>
            <a:endParaRPr lang="en-US" sz="1200">
              <a:latin typeface="Calibri" pitchFamily="34" charset="0"/>
            </a:endParaRPr>
          </a:p>
        </p:txBody>
      </p:sp>
      <p:cxnSp>
        <p:nvCxnSpPr>
          <p:cNvPr id="14355" name="AutoShape 63"/>
          <p:cNvCxnSpPr>
            <a:cxnSpLocks noChangeShapeType="1"/>
            <a:stCxn id="14339" idx="3"/>
            <a:endCxn id="16400" idx="3"/>
          </p:cNvCxnSpPr>
          <p:nvPr/>
        </p:nvCxnSpPr>
        <p:spPr bwMode="auto">
          <a:xfrm flipH="1">
            <a:off x="6099175" y="2036763"/>
            <a:ext cx="55563" cy="1387475"/>
          </a:xfrm>
          <a:prstGeom prst="bentConnector3">
            <a:avLst>
              <a:gd name="adj1" fmla="val -405097"/>
            </a:avLst>
          </a:prstGeom>
          <a:noFill/>
          <a:ln w="12700">
            <a:solidFill>
              <a:schemeClr val="tx1"/>
            </a:solidFill>
            <a:miter lim="800000"/>
            <a:headEnd type="none" w="lg" len="lg"/>
            <a:tailEnd type="none" w="lg" len="lg"/>
          </a:ln>
        </p:spPr>
      </p:cxnSp>
      <p:sp>
        <p:nvSpPr>
          <p:cNvPr id="14363" name="AutoShape 71"/>
          <p:cNvSpPr>
            <a:spLocks noChangeArrowheads="1"/>
          </p:cNvSpPr>
          <p:nvPr/>
        </p:nvSpPr>
        <p:spPr bwMode="auto">
          <a:xfrm>
            <a:off x="4892675" y="3662363"/>
            <a:ext cx="106363" cy="14128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Calibri" pitchFamily="34" charset="0"/>
            </a:endParaRPr>
          </a:p>
        </p:txBody>
      </p:sp>
      <p:cxnSp>
        <p:nvCxnSpPr>
          <p:cNvPr id="14364" name="AutoShape 72"/>
          <p:cNvCxnSpPr>
            <a:cxnSpLocks noChangeShapeType="1"/>
            <a:stCxn id="14388" idx="0"/>
            <a:endCxn id="14363" idx="3"/>
          </p:cNvCxnSpPr>
          <p:nvPr/>
        </p:nvCxnSpPr>
        <p:spPr bwMode="auto">
          <a:xfrm rot="5400000" flipH="1" flipV="1">
            <a:off x="3968750" y="3484563"/>
            <a:ext cx="658813" cy="129698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lg" len="lg"/>
            <a:tailEnd type="none" w="lg" len="lg"/>
          </a:ln>
        </p:spPr>
      </p:cxnSp>
      <p:cxnSp>
        <p:nvCxnSpPr>
          <p:cNvPr id="14365" name="AutoShape 73"/>
          <p:cNvCxnSpPr>
            <a:cxnSpLocks noChangeShapeType="1"/>
            <a:stCxn id="14382" idx="0"/>
            <a:endCxn id="14363" idx="3"/>
          </p:cNvCxnSpPr>
          <p:nvPr/>
        </p:nvCxnSpPr>
        <p:spPr bwMode="auto">
          <a:xfrm rot="16200000" flipV="1">
            <a:off x="5342731" y="3407569"/>
            <a:ext cx="658813" cy="14509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lg" len="lg"/>
            <a:tailEnd type="none" w="lg" len="lg"/>
          </a:ln>
        </p:spPr>
      </p:cxnSp>
      <p:cxnSp>
        <p:nvCxnSpPr>
          <p:cNvPr id="14368" name="AutoShape 76"/>
          <p:cNvCxnSpPr>
            <a:cxnSpLocks noChangeShapeType="1"/>
          </p:cNvCxnSpPr>
          <p:nvPr/>
        </p:nvCxnSpPr>
        <p:spPr bwMode="auto">
          <a:xfrm rot="10800000" flipV="1">
            <a:off x="3775075" y="3289300"/>
            <a:ext cx="1588" cy="220663"/>
          </a:xfrm>
          <a:prstGeom prst="bentConnector3">
            <a:avLst>
              <a:gd name="adj1" fmla="val 195971519"/>
            </a:avLst>
          </a:prstGeom>
          <a:noFill/>
          <a:ln w="12700">
            <a:solidFill>
              <a:schemeClr val="tx1"/>
            </a:solidFill>
            <a:miter lim="800000"/>
            <a:headEnd type="none" w="lg" len="lg"/>
            <a:tailEnd type="none" w="lg" len="lg"/>
          </a:ln>
        </p:spPr>
      </p:cxnSp>
      <p:sp>
        <p:nvSpPr>
          <p:cNvPr id="14370" name="Rectangle 78"/>
          <p:cNvSpPr>
            <a:spLocks noChangeArrowheads="1"/>
          </p:cNvSpPr>
          <p:nvPr/>
        </p:nvSpPr>
        <p:spPr bwMode="auto">
          <a:xfrm>
            <a:off x="1751013" y="2706688"/>
            <a:ext cx="2076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+ </a:t>
            </a:r>
            <a:r>
              <a:rPr lang="en-US">
                <a:latin typeface="Calibri" pitchFamily="34" charset="0"/>
              </a:rPr>
              <a:t>parentDirectory </a:t>
            </a: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0..*</a:t>
            </a:r>
          </a:p>
        </p:txBody>
      </p:sp>
      <p:sp>
        <p:nvSpPr>
          <p:cNvPr id="14371" name="Rectangle 79"/>
          <p:cNvSpPr>
            <a:spLocks noChangeArrowheads="1"/>
          </p:cNvSpPr>
          <p:nvPr/>
        </p:nvSpPr>
        <p:spPr bwMode="auto">
          <a:xfrm>
            <a:off x="1549400" y="3460750"/>
            <a:ext cx="2244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+ </a:t>
            </a:r>
            <a:r>
              <a:rPr lang="en-US">
                <a:latin typeface="Calibri" pitchFamily="34" charset="0"/>
              </a:rPr>
              <a:t>subdirectory</a:t>
            </a:r>
          </a:p>
          <a:p>
            <a:pPr algn="r" eaLnBrk="0" hangingPunct="0"/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0..*</a:t>
            </a:r>
          </a:p>
        </p:txBody>
      </p:sp>
      <p:sp>
        <p:nvSpPr>
          <p:cNvPr id="16400" name="Text Box 22"/>
          <p:cNvSpPr txBox="1">
            <a:spLocks noChangeArrowheads="1"/>
          </p:cNvSpPr>
          <p:nvPr/>
        </p:nvSpPr>
        <p:spPr bwMode="auto">
          <a:xfrm>
            <a:off x="3767138" y="3192463"/>
            <a:ext cx="233203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Directory</a:t>
            </a:r>
          </a:p>
        </p:txBody>
      </p:sp>
      <p:sp>
        <p:nvSpPr>
          <p:cNvPr id="111" name="Text Box 54"/>
          <p:cNvSpPr txBox="1">
            <a:spLocks noChangeArrowheads="1"/>
          </p:cNvSpPr>
          <p:nvPr/>
        </p:nvSpPr>
        <p:spPr bwMode="auto">
          <a:xfrm>
            <a:off x="2913063" y="5230813"/>
            <a:ext cx="147955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Sensor</a:t>
            </a:r>
          </a:p>
        </p:txBody>
      </p:sp>
      <p:cxnSp>
        <p:nvCxnSpPr>
          <p:cNvPr id="112" name="AutoShape 73"/>
          <p:cNvCxnSpPr>
            <a:cxnSpLocks noChangeShapeType="1"/>
            <a:stCxn id="111" idx="0"/>
            <a:endCxn id="14388" idx="2"/>
          </p:cNvCxnSpPr>
          <p:nvPr/>
        </p:nvCxnSpPr>
        <p:spPr bwMode="auto">
          <a:xfrm rot="16200000" flipV="1">
            <a:off x="3498057" y="5076031"/>
            <a:ext cx="306388" cy="31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88" grpId="0" animBg="1"/>
      <p:bldP spid="14382" grpId="0" animBg="1"/>
      <p:bldP spid="14382" grpId="1" animBg="1"/>
      <p:bldP spid="14352" grpId="0"/>
      <p:bldP spid="14353" grpId="0"/>
      <p:bldP spid="14363" grpId="0" animBg="1"/>
      <p:bldP spid="14370" grpId="0"/>
      <p:bldP spid="14371" grpId="0"/>
      <p:bldP spid="1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276225"/>
            <a:ext cx="8509000" cy="590550"/>
          </a:xfrm>
        </p:spPr>
        <p:txBody>
          <a:bodyPr/>
          <a:lstStyle/>
          <a:p>
            <a:pPr algn="l"/>
            <a:r>
              <a:rPr lang="en-US" sz="3200" smtClean="0"/>
              <a:t>Hierarchical Organization: Documentation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27300" y="1397000"/>
            <a:ext cx="40671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MI_Metadata</a:t>
            </a:r>
          </a:p>
          <a:p>
            <a:pPr algn="ctr"/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(from Metadata entity set information)</a:t>
            </a:r>
          </a:p>
        </p:txBody>
      </p:sp>
      <p:grpSp>
        <p:nvGrpSpPr>
          <p:cNvPr id="17412" name="Group 464"/>
          <p:cNvGrpSpPr>
            <a:grpSpLocks/>
          </p:cNvGrpSpPr>
          <p:nvPr/>
        </p:nvGrpSpPr>
        <p:grpSpPr bwMode="auto">
          <a:xfrm>
            <a:off x="6884988" y="3087688"/>
            <a:ext cx="1484312" cy="639762"/>
            <a:chOff x="6669741" y="3680783"/>
            <a:chExt cx="1839259" cy="510805"/>
          </a:xfrm>
        </p:grpSpPr>
        <p:sp>
          <p:nvSpPr>
            <p:cNvPr id="17439" name="Text Box 26"/>
            <p:cNvSpPr txBox="1">
              <a:spLocks noChangeArrowheads="1"/>
            </p:cNvSpPr>
            <p:nvPr/>
          </p:nvSpPr>
          <p:spPr bwMode="auto">
            <a:xfrm>
              <a:off x="6669741" y="3680783"/>
              <a:ext cx="1836668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DS_DataSet</a:t>
              </a:r>
            </a:p>
          </p:txBody>
        </p:sp>
        <p:sp>
          <p:nvSpPr>
            <p:cNvPr id="17440" name="Rectangle 27"/>
            <p:cNvSpPr>
              <a:spLocks noChangeArrowheads="1"/>
            </p:cNvSpPr>
            <p:nvPr/>
          </p:nvSpPr>
          <p:spPr bwMode="auto">
            <a:xfrm>
              <a:off x="6669741" y="4116975"/>
              <a:ext cx="1839259" cy="746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41" name="Rectangle 28"/>
            <p:cNvSpPr>
              <a:spLocks noChangeArrowheads="1"/>
            </p:cNvSpPr>
            <p:nvPr/>
          </p:nvSpPr>
          <p:spPr bwMode="auto">
            <a:xfrm>
              <a:off x="6669741" y="4042362"/>
              <a:ext cx="1839259" cy="746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7413" name="Group 39"/>
          <p:cNvGrpSpPr>
            <a:grpSpLocks/>
          </p:cNvGrpSpPr>
          <p:nvPr/>
        </p:nvGrpSpPr>
        <p:grpSpPr bwMode="auto">
          <a:xfrm>
            <a:off x="1785938" y="4748213"/>
            <a:ext cx="1981200" cy="584200"/>
            <a:chOff x="1785770" y="4720170"/>
            <a:chExt cx="1981443" cy="584311"/>
          </a:xfrm>
        </p:grpSpPr>
        <p:sp>
          <p:nvSpPr>
            <p:cNvPr id="17436" name="Text Box 46"/>
            <p:cNvSpPr txBox="1">
              <a:spLocks noChangeArrowheads="1"/>
            </p:cNvSpPr>
            <p:nvPr/>
          </p:nvSpPr>
          <p:spPr bwMode="auto">
            <a:xfrm>
              <a:off x="1787165" y="4720170"/>
              <a:ext cx="1978652" cy="3789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DS_Platform</a:t>
              </a:r>
            </a:p>
          </p:txBody>
        </p:sp>
        <p:sp>
          <p:nvSpPr>
            <p:cNvPr id="17437" name="Rectangle 47"/>
            <p:cNvSpPr>
              <a:spLocks noChangeArrowheads="1"/>
            </p:cNvSpPr>
            <p:nvPr/>
          </p:nvSpPr>
          <p:spPr bwMode="auto">
            <a:xfrm>
              <a:off x="1785770" y="5202332"/>
              <a:ext cx="1981443" cy="102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38" name="Rectangle 48"/>
            <p:cNvSpPr>
              <a:spLocks noChangeArrowheads="1"/>
            </p:cNvSpPr>
            <p:nvPr/>
          </p:nvSpPr>
          <p:spPr bwMode="auto">
            <a:xfrm>
              <a:off x="1785770" y="5100184"/>
              <a:ext cx="1981443" cy="102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cxnSp>
        <p:nvCxnSpPr>
          <p:cNvPr id="17414" name="AutoShape 57"/>
          <p:cNvCxnSpPr>
            <a:cxnSpLocks noChangeShapeType="1"/>
            <a:stCxn id="17430" idx="0"/>
            <a:endCxn id="17411" idx="2"/>
          </p:cNvCxnSpPr>
          <p:nvPr/>
        </p:nvCxnSpPr>
        <p:spPr bwMode="auto">
          <a:xfrm rot="5400000" flipH="1" flipV="1">
            <a:off x="4012407" y="2588419"/>
            <a:ext cx="1093787" cy="31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lg" len="lg"/>
            <a:tailEnd type="none" w="lg" len="lg"/>
          </a:ln>
        </p:spPr>
      </p:cxnSp>
      <p:cxnSp>
        <p:nvCxnSpPr>
          <p:cNvPr id="17415" name="AutoShape 58"/>
          <p:cNvCxnSpPr>
            <a:cxnSpLocks noChangeShapeType="1"/>
            <a:stCxn id="17439" idx="0"/>
            <a:endCxn id="17411" idx="3"/>
          </p:cNvCxnSpPr>
          <p:nvPr/>
        </p:nvCxnSpPr>
        <p:spPr bwMode="auto">
          <a:xfrm rot="16200000" flipV="1">
            <a:off x="6426994" y="1888331"/>
            <a:ext cx="1366838" cy="10318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lg" len="lg"/>
            <a:tailEnd type="none" w="lg" len="lg"/>
          </a:ln>
        </p:spPr>
      </p:cxnSp>
      <p:sp>
        <p:nvSpPr>
          <p:cNvPr id="17416" name="Rectangle 60"/>
          <p:cNvSpPr>
            <a:spLocks noChangeArrowheads="1"/>
          </p:cNvSpPr>
          <p:nvPr/>
        </p:nvSpPr>
        <p:spPr bwMode="auto">
          <a:xfrm>
            <a:off x="6589713" y="1763713"/>
            <a:ext cx="973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  <a:ea typeface="ＭＳ Ｐゴシック"/>
                <a:cs typeface="ＭＳ Ｐゴシック"/>
              </a:rPr>
              <a:t>+h</a:t>
            </a:r>
            <a:r>
              <a:rPr lang="en-US" sz="1600">
                <a:latin typeface="Calibri" pitchFamily="34" charset="0"/>
              </a:rPr>
              <a:t>as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  <a:ea typeface="ＭＳ Ｐゴシック"/>
                <a:cs typeface="ＭＳ Ｐゴシック"/>
              </a:rPr>
              <a:t>1..*</a:t>
            </a:r>
          </a:p>
        </p:txBody>
      </p:sp>
      <p:sp>
        <p:nvSpPr>
          <p:cNvPr id="17417" name="Rectangle 61"/>
          <p:cNvSpPr>
            <a:spLocks noChangeArrowheads="1"/>
          </p:cNvSpPr>
          <p:nvPr/>
        </p:nvSpPr>
        <p:spPr bwMode="auto">
          <a:xfrm>
            <a:off x="4546600" y="2093913"/>
            <a:ext cx="1703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  <a:ea typeface="ＭＳ Ｐゴシック"/>
                <a:cs typeface="ＭＳ Ｐゴシック"/>
              </a:rPr>
              <a:t>+ seriesMetadata</a:t>
            </a:r>
            <a:endParaRPr lang="en-US" sz="1600">
              <a:latin typeface="Calibri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  <a:ea typeface="ＭＳ Ｐゴシック"/>
                <a:cs typeface="ＭＳ Ｐゴシック"/>
              </a:rPr>
              <a:t>1..*</a:t>
            </a:r>
          </a:p>
        </p:txBody>
      </p:sp>
      <p:sp>
        <p:nvSpPr>
          <p:cNvPr id="17418" name="AutoShape 62"/>
          <p:cNvSpPr>
            <a:spLocks noChangeArrowheads="1"/>
          </p:cNvSpPr>
          <p:nvPr/>
        </p:nvSpPr>
        <p:spPr bwMode="auto">
          <a:xfrm rot="5216103">
            <a:off x="5490369" y="3232944"/>
            <a:ext cx="103187" cy="187325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7419" name="AutoShape 63"/>
          <p:cNvCxnSpPr>
            <a:cxnSpLocks noChangeShapeType="1"/>
            <a:stCxn id="17439" idx="1"/>
            <a:endCxn id="17418" idx="0"/>
          </p:cNvCxnSpPr>
          <p:nvPr/>
        </p:nvCxnSpPr>
        <p:spPr bwMode="auto">
          <a:xfrm rot="10800000" flipV="1">
            <a:off x="5635625" y="3319463"/>
            <a:ext cx="1249363" cy="158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lg" len="lg"/>
            <a:tailEnd type="none" w="lg" len="lg"/>
          </a:ln>
        </p:spPr>
      </p:cxnSp>
      <p:sp>
        <p:nvSpPr>
          <p:cNvPr id="17420" name="Rectangle 65"/>
          <p:cNvSpPr>
            <a:spLocks noChangeArrowheads="1"/>
          </p:cNvSpPr>
          <p:nvPr/>
        </p:nvSpPr>
        <p:spPr bwMode="auto">
          <a:xfrm>
            <a:off x="5357813" y="3397250"/>
            <a:ext cx="15478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  <a:ea typeface="ＭＳ Ｐゴシック"/>
                <a:cs typeface="ＭＳ Ｐゴシック"/>
              </a:rPr>
              <a:t>+ composedOf</a:t>
            </a:r>
            <a:endParaRPr lang="en-US" sz="1600">
              <a:latin typeface="Calibri" pitchFamily="34" charset="0"/>
            </a:endParaRPr>
          </a:p>
          <a:p>
            <a:pPr algn="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600">
                <a:latin typeface="Calibri" pitchFamily="34" charset="0"/>
                <a:ea typeface="ＭＳ Ｐゴシック"/>
                <a:cs typeface="ＭＳ Ｐゴシック"/>
              </a:rPr>
              <a:t>1..*</a:t>
            </a:r>
          </a:p>
        </p:txBody>
      </p:sp>
      <p:cxnSp>
        <p:nvCxnSpPr>
          <p:cNvPr id="17421" name="AutoShape 72"/>
          <p:cNvCxnSpPr>
            <a:cxnSpLocks noChangeShapeType="1"/>
            <a:stCxn id="17436" idx="0"/>
            <a:endCxn id="17428" idx="3"/>
          </p:cNvCxnSpPr>
          <p:nvPr/>
        </p:nvCxnSpPr>
        <p:spPr bwMode="auto">
          <a:xfrm rot="5400000" flipH="1" flipV="1">
            <a:off x="3271044" y="3453607"/>
            <a:ext cx="800100" cy="178911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lg" len="lg"/>
            <a:tailEnd type="none" w="lg" len="lg"/>
          </a:ln>
        </p:spPr>
      </p:cxnSp>
      <p:cxnSp>
        <p:nvCxnSpPr>
          <p:cNvPr id="17422" name="AutoShape 76"/>
          <p:cNvCxnSpPr>
            <a:cxnSpLocks noChangeShapeType="1"/>
            <a:stCxn id="17430" idx="1"/>
            <a:endCxn id="17431" idx="1"/>
          </p:cNvCxnSpPr>
          <p:nvPr/>
        </p:nvCxnSpPr>
        <p:spPr bwMode="auto">
          <a:xfrm rot="10800000" flipV="1">
            <a:off x="3671888" y="3325813"/>
            <a:ext cx="1587" cy="344487"/>
          </a:xfrm>
          <a:prstGeom prst="bentConnector3">
            <a:avLst>
              <a:gd name="adj1" fmla="val 152147778"/>
            </a:avLst>
          </a:prstGeom>
          <a:noFill/>
          <a:ln w="12700">
            <a:solidFill>
              <a:schemeClr val="tx1"/>
            </a:solidFill>
            <a:miter lim="800000"/>
            <a:headEnd type="none" w="lg" len="lg"/>
            <a:tailEnd type="none" w="lg" len="lg"/>
          </a:ln>
        </p:spPr>
      </p:cxnSp>
      <p:sp>
        <p:nvSpPr>
          <p:cNvPr id="17423" name="Rectangle 77"/>
          <p:cNvSpPr>
            <a:spLocks noChangeArrowheads="1"/>
          </p:cNvSpPr>
          <p:nvPr/>
        </p:nvSpPr>
        <p:spPr bwMode="auto">
          <a:xfrm>
            <a:off x="415925" y="3244850"/>
            <a:ext cx="1379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>
                <a:latin typeface="Calibri" pitchFamily="34" charset="0"/>
                <a:ea typeface="ＭＳ Ｐゴシック"/>
                <a:cs typeface="ＭＳ Ｐゴシック"/>
              </a:rPr>
              <a:t>Multiple</a:t>
            </a:r>
          </a:p>
          <a:p>
            <a:pPr algn="r" eaLnBrk="0" hangingPunct="0"/>
            <a:r>
              <a:rPr lang="en-US" sz="1600">
                <a:latin typeface="Calibri" pitchFamily="34" charset="0"/>
                <a:ea typeface="ＭＳ Ｐゴシック"/>
                <a:cs typeface="ＭＳ Ｐゴシック"/>
              </a:rPr>
              <a:t>Aggregation</a:t>
            </a:r>
          </a:p>
        </p:txBody>
      </p:sp>
      <p:sp>
        <p:nvSpPr>
          <p:cNvPr id="17424" name="Rectangle 78"/>
          <p:cNvSpPr>
            <a:spLocks noChangeArrowheads="1"/>
          </p:cNvSpPr>
          <p:nvPr/>
        </p:nvSpPr>
        <p:spPr bwMode="auto">
          <a:xfrm>
            <a:off x="2162175" y="2989263"/>
            <a:ext cx="1557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latin typeface="Calibri" pitchFamily="34" charset="0"/>
                <a:ea typeface="ＭＳ Ｐゴシック"/>
                <a:cs typeface="ＭＳ Ｐゴシック"/>
              </a:rPr>
              <a:t>+ </a:t>
            </a:r>
            <a:r>
              <a:rPr lang="en-US" sz="1600">
                <a:latin typeface="Calibri" pitchFamily="34" charset="0"/>
              </a:rPr>
              <a:t>superset </a:t>
            </a:r>
            <a:r>
              <a:rPr lang="en-US" sz="1600">
                <a:latin typeface="Calibri" pitchFamily="34" charset="0"/>
                <a:ea typeface="ＭＳ Ｐゴシック"/>
                <a:cs typeface="ＭＳ Ｐゴシック"/>
              </a:rPr>
              <a:t>0..*</a:t>
            </a:r>
          </a:p>
        </p:txBody>
      </p:sp>
      <p:sp>
        <p:nvSpPr>
          <p:cNvPr id="17425" name="Rectangle 79"/>
          <p:cNvSpPr>
            <a:spLocks noChangeArrowheads="1"/>
          </p:cNvSpPr>
          <p:nvPr/>
        </p:nvSpPr>
        <p:spPr bwMode="auto">
          <a:xfrm>
            <a:off x="2339975" y="3649663"/>
            <a:ext cx="1379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latin typeface="Calibri" pitchFamily="34" charset="0"/>
                <a:ea typeface="ＭＳ Ｐゴシック"/>
                <a:cs typeface="ＭＳ Ｐゴシック"/>
              </a:rPr>
              <a:t>+ </a:t>
            </a:r>
            <a:r>
              <a:rPr lang="en-US" sz="1600">
                <a:latin typeface="Calibri" pitchFamily="34" charset="0"/>
              </a:rPr>
              <a:t>subset </a:t>
            </a:r>
            <a:r>
              <a:rPr lang="en-US" sz="1600">
                <a:latin typeface="Calibri" pitchFamily="34" charset="0"/>
                <a:ea typeface="ＭＳ Ｐゴシック"/>
                <a:cs typeface="ＭＳ Ｐゴシック"/>
              </a:rPr>
              <a:t>0..*</a:t>
            </a:r>
          </a:p>
        </p:txBody>
      </p:sp>
      <p:grpSp>
        <p:nvGrpSpPr>
          <p:cNvPr id="17426" name="Group 40"/>
          <p:cNvGrpSpPr>
            <a:grpSpLocks/>
          </p:cNvGrpSpPr>
          <p:nvPr/>
        </p:nvGrpSpPr>
        <p:grpSpPr bwMode="auto">
          <a:xfrm>
            <a:off x="5143500" y="4748213"/>
            <a:ext cx="1981200" cy="584200"/>
            <a:chOff x="1785770" y="4720170"/>
            <a:chExt cx="1981443" cy="584311"/>
          </a:xfrm>
        </p:grpSpPr>
        <p:sp>
          <p:nvSpPr>
            <p:cNvPr id="17433" name="Text Box 46"/>
            <p:cNvSpPr txBox="1">
              <a:spLocks noChangeArrowheads="1"/>
            </p:cNvSpPr>
            <p:nvPr/>
          </p:nvSpPr>
          <p:spPr bwMode="auto">
            <a:xfrm>
              <a:off x="1787165" y="4720170"/>
              <a:ext cx="1978652" cy="3789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DS_Sensor</a:t>
              </a:r>
            </a:p>
          </p:txBody>
        </p:sp>
        <p:sp>
          <p:nvSpPr>
            <p:cNvPr id="17434" name="Rectangle 47"/>
            <p:cNvSpPr>
              <a:spLocks noChangeArrowheads="1"/>
            </p:cNvSpPr>
            <p:nvPr/>
          </p:nvSpPr>
          <p:spPr bwMode="auto">
            <a:xfrm>
              <a:off x="1785770" y="5202332"/>
              <a:ext cx="1981443" cy="102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35" name="Rectangle 48"/>
            <p:cNvSpPr>
              <a:spLocks noChangeArrowheads="1"/>
            </p:cNvSpPr>
            <p:nvPr/>
          </p:nvSpPr>
          <p:spPr bwMode="auto">
            <a:xfrm>
              <a:off x="1785770" y="5100184"/>
              <a:ext cx="1981443" cy="102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7427" name="Group 44"/>
          <p:cNvGrpSpPr>
            <a:grpSpLocks/>
          </p:cNvGrpSpPr>
          <p:nvPr/>
        </p:nvGrpSpPr>
        <p:grpSpPr bwMode="auto">
          <a:xfrm>
            <a:off x="3671888" y="3136900"/>
            <a:ext cx="1771650" cy="584200"/>
            <a:chOff x="1785770" y="4720170"/>
            <a:chExt cx="1981443" cy="584311"/>
          </a:xfrm>
        </p:grpSpPr>
        <p:sp>
          <p:nvSpPr>
            <p:cNvPr id="17430" name="Text Box 46"/>
            <p:cNvSpPr txBox="1">
              <a:spLocks noChangeArrowheads="1"/>
            </p:cNvSpPr>
            <p:nvPr/>
          </p:nvSpPr>
          <p:spPr bwMode="auto">
            <a:xfrm>
              <a:off x="1787165" y="4720170"/>
              <a:ext cx="1978652" cy="3789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DS_Series</a:t>
              </a:r>
            </a:p>
          </p:txBody>
        </p:sp>
        <p:sp>
          <p:nvSpPr>
            <p:cNvPr id="17431" name="Rectangle 47"/>
            <p:cNvSpPr>
              <a:spLocks noChangeArrowheads="1"/>
            </p:cNvSpPr>
            <p:nvPr/>
          </p:nvSpPr>
          <p:spPr bwMode="auto">
            <a:xfrm>
              <a:off x="1785770" y="5202332"/>
              <a:ext cx="1981443" cy="102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32" name="Rectangle 48"/>
            <p:cNvSpPr>
              <a:spLocks noChangeArrowheads="1"/>
            </p:cNvSpPr>
            <p:nvPr/>
          </p:nvSpPr>
          <p:spPr bwMode="auto">
            <a:xfrm>
              <a:off x="1785770" y="5100184"/>
              <a:ext cx="1981443" cy="102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7428" name="AutoShape 71"/>
          <p:cNvSpPr>
            <a:spLocks noChangeArrowheads="1"/>
          </p:cNvSpPr>
          <p:nvPr/>
        </p:nvSpPr>
        <p:spPr bwMode="auto">
          <a:xfrm>
            <a:off x="4475163" y="3705225"/>
            <a:ext cx="180975" cy="2428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Calibri" pitchFamily="34" charset="0"/>
            </a:endParaRPr>
          </a:p>
        </p:txBody>
      </p:sp>
      <p:cxnSp>
        <p:nvCxnSpPr>
          <p:cNvPr id="17429" name="AutoShape 58"/>
          <p:cNvCxnSpPr>
            <a:cxnSpLocks noChangeShapeType="1"/>
            <a:stCxn id="17433" idx="0"/>
            <a:endCxn id="17428" idx="3"/>
          </p:cNvCxnSpPr>
          <p:nvPr/>
        </p:nvCxnSpPr>
        <p:spPr bwMode="auto">
          <a:xfrm rot="16200000" flipV="1">
            <a:off x="4949825" y="3563938"/>
            <a:ext cx="800100" cy="15684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338888" y="3325813"/>
            <a:ext cx="2343150" cy="2308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Platform Documentation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DS_Platform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Calibri" pitchFamily="34" charset="0"/>
              </a:rPr>
              <a:t>seriesMetadata</a:t>
            </a:r>
            <a:endParaRPr lang="en-US" sz="1200" b="1" dirty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    MI – Platform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subset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     DS_Sensor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          </a:t>
            </a:r>
            <a:r>
              <a:rPr lang="en-US" sz="1200" b="1" dirty="0" err="1">
                <a:latin typeface="Calibri" pitchFamily="34" charset="0"/>
              </a:rPr>
              <a:t>DS_DataSet</a:t>
            </a:r>
            <a:endParaRPr lang="en-US" sz="1200" b="1" dirty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               MI – Deployment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               MI – Deployment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               MI – Deployment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        </a:t>
            </a:r>
            <a:r>
              <a:rPr lang="en-US" sz="1200" b="1" dirty="0" err="1">
                <a:latin typeface="Calibri" pitchFamily="34" charset="0"/>
              </a:rPr>
              <a:t>seriesMetadata</a:t>
            </a:r>
            <a:r>
              <a:rPr lang="en-US" sz="1200" dirty="0">
                <a:latin typeface="Calibr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             MI - Sensor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970838" y="3341688"/>
            <a:ext cx="134937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864475" y="5486400"/>
            <a:ext cx="134938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68538" y="1984375"/>
            <a:ext cx="120808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Project Documentation</a:t>
            </a:r>
          </a:p>
        </p:txBody>
      </p:sp>
      <p:cxnSp>
        <p:nvCxnSpPr>
          <p:cNvPr id="18438" name="AutoShape 7"/>
          <p:cNvCxnSpPr>
            <a:cxnSpLocks noChangeShapeType="1"/>
          </p:cNvCxnSpPr>
          <p:nvPr/>
        </p:nvCxnSpPr>
        <p:spPr bwMode="auto">
          <a:xfrm rot="5400000" flipH="1">
            <a:off x="3706813" y="1993900"/>
            <a:ext cx="379412" cy="827088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</p:cxnSp>
      <p:sp>
        <p:nvSpPr>
          <p:cNvPr id="18439" name="Rectangle 41"/>
          <p:cNvSpPr>
            <a:spLocks noChangeArrowheads="1"/>
          </p:cNvSpPr>
          <p:nvPr/>
        </p:nvSpPr>
        <p:spPr bwMode="auto">
          <a:xfrm>
            <a:off x="1558925" y="136366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58788" y="1154113"/>
            <a:ext cx="12573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Program Documentation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Office of Climate Observations</a:t>
            </a:r>
          </a:p>
        </p:txBody>
      </p:sp>
      <p:cxnSp>
        <p:nvCxnSpPr>
          <p:cNvPr id="18441" name="AutoShape 7"/>
          <p:cNvCxnSpPr>
            <a:cxnSpLocks noChangeShapeType="1"/>
          </p:cNvCxnSpPr>
          <p:nvPr/>
        </p:nvCxnSpPr>
        <p:spPr bwMode="auto">
          <a:xfrm rot="5400000" flipH="1">
            <a:off x="1835150" y="1457326"/>
            <a:ext cx="422275" cy="647700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</p:cxnSp>
      <p:cxnSp>
        <p:nvCxnSpPr>
          <p:cNvPr id="18442" name="AutoShape 7"/>
          <p:cNvCxnSpPr>
            <a:cxnSpLocks noChangeShapeType="1"/>
            <a:stCxn id="80" idx="0"/>
            <a:endCxn id="54" idx="3"/>
          </p:cNvCxnSpPr>
          <p:nvPr/>
        </p:nvCxnSpPr>
        <p:spPr bwMode="auto">
          <a:xfrm rot="16200000" flipV="1">
            <a:off x="6796088" y="2098675"/>
            <a:ext cx="234950" cy="2251075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</p:cxnSp>
      <p:sp>
        <p:nvSpPr>
          <p:cNvPr id="33" name="Oval 32"/>
          <p:cNvSpPr/>
          <p:nvPr/>
        </p:nvSpPr>
        <p:spPr>
          <a:xfrm>
            <a:off x="5507038" y="3675063"/>
            <a:ext cx="93662" cy="87312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458788" y="5624513"/>
            <a:ext cx="1560512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THREDDS Data Server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Calibri" pitchFamily="34" charset="0"/>
              </a:rPr>
              <a:t>netCDF</a:t>
            </a:r>
            <a:r>
              <a:rPr lang="en-US" sz="1200" dirty="0">
                <a:latin typeface="Calibri" pitchFamily="34" charset="0"/>
              </a:rPr>
              <a:t> files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Other formats</a:t>
            </a:r>
          </a:p>
        </p:txBody>
      </p:sp>
      <p:sp>
        <p:nvSpPr>
          <p:cNvPr id="25" name="Oval 24"/>
          <p:cNvSpPr/>
          <p:nvPr/>
        </p:nvSpPr>
        <p:spPr>
          <a:xfrm>
            <a:off x="8890000" y="5951538"/>
            <a:ext cx="93663" cy="85725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446" name="AutoShape 7"/>
          <p:cNvCxnSpPr>
            <a:cxnSpLocks noChangeShapeType="1"/>
            <a:stCxn id="43" idx="3"/>
            <a:endCxn id="63" idx="1"/>
          </p:cNvCxnSpPr>
          <p:nvPr/>
        </p:nvCxnSpPr>
        <p:spPr bwMode="auto">
          <a:xfrm>
            <a:off x="2019300" y="5946775"/>
            <a:ext cx="633413" cy="31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8447" name="TextBox 60"/>
          <p:cNvSpPr txBox="1">
            <a:spLocks noChangeArrowheads="1"/>
          </p:cNvSpPr>
          <p:nvPr/>
        </p:nvSpPr>
        <p:spPr bwMode="auto">
          <a:xfrm>
            <a:off x="1981200" y="5913438"/>
            <a:ext cx="541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NcML</a:t>
            </a: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2652713" y="5808663"/>
            <a:ext cx="647700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XSLT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275638" y="6003925"/>
            <a:ext cx="119062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450" name="AutoShape 7"/>
          <p:cNvCxnSpPr>
            <a:cxnSpLocks noChangeShapeType="1"/>
            <a:stCxn id="72" idx="2"/>
            <a:endCxn id="101" idx="1"/>
          </p:cNvCxnSpPr>
          <p:nvPr/>
        </p:nvCxnSpPr>
        <p:spPr bwMode="auto">
          <a:xfrm rot="5400000" flipH="1" flipV="1">
            <a:off x="5949950" y="4781550"/>
            <a:ext cx="603250" cy="1295400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</p:cxnSp>
      <p:sp>
        <p:nvSpPr>
          <p:cNvPr id="18451" name="TextBox 75"/>
          <p:cNvSpPr txBox="1">
            <a:spLocks noChangeArrowheads="1"/>
          </p:cNvSpPr>
          <p:nvPr/>
        </p:nvSpPr>
        <p:spPr bwMode="auto">
          <a:xfrm>
            <a:off x="3322638" y="5913438"/>
            <a:ext cx="393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ISO</a:t>
            </a:r>
          </a:p>
        </p:txBody>
      </p:sp>
      <p:cxnSp>
        <p:nvCxnSpPr>
          <p:cNvPr id="18452" name="AutoShape 7"/>
          <p:cNvCxnSpPr>
            <a:cxnSpLocks noChangeShapeType="1"/>
            <a:stCxn id="72" idx="2"/>
            <a:endCxn id="100" idx="1"/>
          </p:cNvCxnSpPr>
          <p:nvPr/>
        </p:nvCxnSpPr>
        <p:spPr bwMode="auto">
          <a:xfrm rot="5400000" flipH="1" flipV="1">
            <a:off x="5860257" y="4691856"/>
            <a:ext cx="781050" cy="1296987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</p:cxnSp>
      <p:cxnSp>
        <p:nvCxnSpPr>
          <p:cNvPr id="18453" name="AutoShape 7"/>
          <p:cNvCxnSpPr>
            <a:cxnSpLocks noChangeShapeType="1"/>
            <a:stCxn id="72" idx="2"/>
            <a:endCxn id="99" idx="1"/>
          </p:cNvCxnSpPr>
          <p:nvPr/>
        </p:nvCxnSpPr>
        <p:spPr bwMode="auto">
          <a:xfrm rot="5400000" flipH="1" flipV="1">
            <a:off x="5767387" y="4598988"/>
            <a:ext cx="968375" cy="1295400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</p:cxnSp>
      <p:grpSp>
        <p:nvGrpSpPr>
          <p:cNvPr id="18454" name="Group 149"/>
          <p:cNvGrpSpPr>
            <a:grpSpLocks/>
          </p:cNvGrpSpPr>
          <p:nvPr/>
        </p:nvGrpSpPr>
        <p:grpSpPr bwMode="auto">
          <a:xfrm>
            <a:off x="4029075" y="2598738"/>
            <a:ext cx="1758950" cy="1014412"/>
            <a:chOff x="3215445" y="1710712"/>
            <a:chExt cx="1758489" cy="1015310"/>
          </a:xfrm>
        </p:grpSpPr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3215445" y="1710712"/>
              <a:ext cx="1758489" cy="10153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Calibri" pitchFamily="34" charset="0"/>
                </a:rPr>
                <a:t>Network Documentation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Calibri" pitchFamily="34" charset="0"/>
                </a:rPr>
                <a:t>MI – Network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Calibri" pitchFamily="34" charset="0"/>
                </a:rPr>
                <a:t>     Extent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Calibri" pitchFamily="34" charset="0"/>
                </a:rPr>
                <a:t>     Distribution           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277205" y="2138127"/>
              <a:ext cx="150772" cy="1398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8" name="Text Box 5"/>
          <p:cNvSpPr txBox="1">
            <a:spLocks noChangeArrowheads="1"/>
          </p:cNvSpPr>
          <p:nvPr/>
        </p:nvSpPr>
        <p:spPr bwMode="auto">
          <a:xfrm>
            <a:off x="3965575" y="5719763"/>
            <a:ext cx="219075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Deployment Documentation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MI – Deployment</a:t>
            </a:r>
          </a:p>
        </p:txBody>
      </p:sp>
      <p:sp>
        <p:nvSpPr>
          <p:cNvPr id="99" name="Rectangle 98"/>
          <p:cNvSpPr/>
          <p:nvPr/>
        </p:nvSpPr>
        <p:spPr>
          <a:xfrm>
            <a:off x="6899275" y="4691063"/>
            <a:ext cx="134938" cy="141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899275" y="4878388"/>
            <a:ext cx="134938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899275" y="5057775"/>
            <a:ext cx="134938" cy="141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459" name="AutoShape 7"/>
          <p:cNvCxnSpPr>
            <a:cxnSpLocks noChangeShapeType="1"/>
            <a:stCxn id="63" idx="3"/>
            <a:endCxn id="98" idx="1"/>
          </p:cNvCxnSpPr>
          <p:nvPr/>
        </p:nvCxnSpPr>
        <p:spPr bwMode="auto">
          <a:xfrm>
            <a:off x="3300413" y="5951538"/>
            <a:ext cx="665162" cy="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7" name="Rectangle 106"/>
          <p:cNvSpPr/>
          <p:nvPr/>
        </p:nvSpPr>
        <p:spPr>
          <a:xfrm>
            <a:off x="8266113" y="2670175"/>
            <a:ext cx="134937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61" name="TextBox 128"/>
          <p:cNvSpPr txBox="1">
            <a:spLocks noChangeArrowheads="1"/>
          </p:cNvSpPr>
          <p:nvPr/>
        </p:nvSpPr>
        <p:spPr bwMode="auto">
          <a:xfrm>
            <a:off x="7296150" y="261620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AggInfo</a:t>
            </a:r>
          </a:p>
          <a:p>
            <a:r>
              <a:rPr lang="en-US" sz="1200">
                <a:latin typeface="Calibri" pitchFamily="34" charset="0"/>
              </a:rPr>
              <a:t>LWCit</a:t>
            </a:r>
          </a:p>
        </p:txBody>
      </p:sp>
      <p:sp>
        <p:nvSpPr>
          <p:cNvPr id="131" name="Text Box 5"/>
          <p:cNvSpPr txBox="1">
            <a:spLocks noChangeArrowheads="1"/>
          </p:cNvSpPr>
          <p:nvPr/>
        </p:nvSpPr>
        <p:spPr bwMode="auto">
          <a:xfrm>
            <a:off x="7313613" y="6145213"/>
            <a:ext cx="1235075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Other Platforms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6" name="Text Box 5"/>
          <p:cNvSpPr txBox="1">
            <a:spLocks noChangeArrowheads="1"/>
          </p:cNvSpPr>
          <p:nvPr/>
        </p:nvSpPr>
        <p:spPr bwMode="auto">
          <a:xfrm>
            <a:off x="3760788" y="4433888"/>
            <a:ext cx="14351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Other Deployments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18464" name="AutoShape 7"/>
          <p:cNvCxnSpPr>
            <a:cxnSpLocks noChangeShapeType="1"/>
            <a:stCxn id="82" idx="2"/>
            <a:endCxn id="131" idx="0"/>
          </p:cNvCxnSpPr>
          <p:nvPr/>
        </p:nvCxnSpPr>
        <p:spPr bwMode="auto">
          <a:xfrm rot="5400000">
            <a:off x="7673975" y="5886450"/>
            <a:ext cx="515938" cy="158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</p:cxnSp>
      <p:sp>
        <p:nvSpPr>
          <p:cNvPr id="18465" name="TextBox 137"/>
          <p:cNvSpPr txBox="1">
            <a:spLocks noChangeArrowheads="1"/>
          </p:cNvSpPr>
          <p:nvPr/>
        </p:nvSpPr>
        <p:spPr bwMode="auto">
          <a:xfrm>
            <a:off x="7896225" y="5662613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AggInfo</a:t>
            </a:r>
          </a:p>
          <a:p>
            <a:r>
              <a:rPr lang="en-US" sz="1200">
                <a:latin typeface="Calibri" pitchFamily="34" charset="0"/>
              </a:rPr>
              <a:t>CRef</a:t>
            </a:r>
          </a:p>
        </p:txBody>
      </p:sp>
      <p:cxnSp>
        <p:nvCxnSpPr>
          <p:cNvPr id="18466" name="AutoShape 7"/>
          <p:cNvCxnSpPr>
            <a:cxnSpLocks noChangeShapeType="1"/>
            <a:stCxn id="67" idx="2"/>
            <a:endCxn id="136" idx="2"/>
          </p:cNvCxnSpPr>
          <p:nvPr/>
        </p:nvCxnSpPr>
        <p:spPr bwMode="auto">
          <a:xfrm rot="16200000" flipV="1">
            <a:off x="3971132" y="5217319"/>
            <a:ext cx="1016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8467" name="TextBox 142"/>
          <p:cNvSpPr txBox="1">
            <a:spLocks noChangeArrowheads="1"/>
          </p:cNvSpPr>
          <p:nvPr/>
        </p:nvSpPr>
        <p:spPr bwMode="auto">
          <a:xfrm>
            <a:off x="4440238" y="4857750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AggInfo </a:t>
            </a:r>
          </a:p>
          <a:p>
            <a:r>
              <a:rPr lang="en-US" sz="1200">
                <a:latin typeface="Calibri" pitchFamily="34" charset="0"/>
              </a:rPr>
              <a:t>CRef</a:t>
            </a:r>
          </a:p>
        </p:txBody>
      </p:sp>
      <p:sp>
        <p:nvSpPr>
          <p:cNvPr id="72" name="Rectangle 71"/>
          <p:cNvSpPr/>
          <p:nvPr/>
        </p:nvSpPr>
        <p:spPr>
          <a:xfrm flipV="1">
            <a:off x="5535613" y="5730875"/>
            <a:ext cx="134937" cy="141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69" name="TextBox 161"/>
          <p:cNvSpPr txBox="1">
            <a:spLocks noChangeArrowheads="1"/>
          </p:cNvSpPr>
          <p:nvPr/>
        </p:nvSpPr>
        <p:spPr bwMode="auto">
          <a:xfrm>
            <a:off x="4259263" y="2162175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AggInfo</a:t>
            </a:r>
          </a:p>
          <a:p>
            <a:r>
              <a:rPr lang="en-US" sz="1200">
                <a:latin typeface="Calibri" pitchFamily="34" charset="0"/>
              </a:rPr>
              <a:t>LWCit</a:t>
            </a:r>
          </a:p>
        </p:txBody>
      </p:sp>
      <p:sp>
        <p:nvSpPr>
          <p:cNvPr id="18470" name="TextBox 162"/>
          <p:cNvSpPr txBox="1">
            <a:spLocks noChangeArrowheads="1"/>
          </p:cNvSpPr>
          <p:nvPr/>
        </p:nvSpPr>
        <p:spPr bwMode="auto">
          <a:xfrm>
            <a:off x="2327275" y="156210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AggInfo</a:t>
            </a:r>
          </a:p>
          <a:p>
            <a:r>
              <a:rPr lang="en-US" sz="1200">
                <a:latin typeface="Calibri" pitchFamily="34" charset="0"/>
              </a:rPr>
              <a:t>LWCit</a:t>
            </a: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4592638" y="1154113"/>
            <a:ext cx="1435100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Other Networks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18472" name="AutoShape 7"/>
          <p:cNvCxnSpPr>
            <a:cxnSpLocks noChangeShapeType="1"/>
          </p:cNvCxnSpPr>
          <p:nvPr/>
        </p:nvCxnSpPr>
        <p:spPr bwMode="auto">
          <a:xfrm rot="5400000" flipH="1">
            <a:off x="4732338" y="2022475"/>
            <a:ext cx="1171575" cy="31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</p:cxnSp>
      <p:sp>
        <p:nvSpPr>
          <p:cNvPr id="18473" name="TextBox 56"/>
          <p:cNvSpPr txBox="1">
            <a:spLocks noChangeArrowheads="1"/>
          </p:cNvSpPr>
          <p:nvPr/>
        </p:nvSpPr>
        <p:spPr bwMode="auto">
          <a:xfrm>
            <a:off x="5287963" y="2154238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AggInfo </a:t>
            </a:r>
          </a:p>
          <a:p>
            <a:r>
              <a:rPr lang="en-US" sz="1200">
                <a:latin typeface="Calibri" pitchFamily="34" charset="0"/>
              </a:rPr>
              <a:t>CRef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245100" y="2609850"/>
            <a:ext cx="134938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235450" y="2597150"/>
            <a:ext cx="134938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295525" y="1992313"/>
            <a:ext cx="136525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2662238" y="1154113"/>
            <a:ext cx="1435100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Other Projects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18478" name="AutoShape 7"/>
          <p:cNvCxnSpPr>
            <a:cxnSpLocks noChangeShapeType="1"/>
          </p:cNvCxnSpPr>
          <p:nvPr/>
        </p:nvCxnSpPr>
        <p:spPr bwMode="auto">
          <a:xfrm rot="5400000" flipH="1">
            <a:off x="3121819" y="1702594"/>
            <a:ext cx="530225" cy="1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</p:cxnSp>
      <p:sp>
        <p:nvSpPr>
          <p:cNvPr id="18479" name="TextBox 73"/>
          <p:cNvSpPr txBox="1">
            <a:spLocks noChangeArrowheads="1"/>
          </p:cNvSpPr>
          <p:nvPr/>
        </p:nvSpPr>
        <p:spPr bwMode="auto">
          <a:xfrm>
            <a:off x="3333750" y="1562100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AggInfo </a:t>
            </a:r>
          </a:p>
          <a:p>
            <a:r>
              <a:rPr lang="en-US" sz="1200">
                <a:latin typeface="Calibri" pitchFamily="34" charset="0"/>
              </a:rPr>
              <a:t>CRef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313113" y="1968500"/>
            <a:ext cx="134937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81" name="Text Box 52"/>
          <p:cNvSpPr txBox="1">
            <a:spLocks noChangeArrowheads="1"/>
          </p:cNvSpPr>
          <p:nvPr/>
        </p:nvSpPr>
        <p:spPr bwMode="auto">
          <a:xfrm>
            <a:off x="609600" y="3041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458788" y="2660650"/>
            <a:ext cx="2925762" cy="2432050"/>
            <a:chOff x="458788" y="2776538"/>
            <a:chExt cx="2925762" cy="2432834"/>
          </a:xfrm>
        </p:grpSpPr>
        <p:sp>
          <p:nvSpPr>
            <p:cNvPr id="18485" name="Text Box 54"/>
            <p:cNvSpPr txBox="1">
              <a:spLocks noChangeArrowheads="1"/>
            </p:cNvSpPr>
            <p:nvPr/>
          </p:nvSpPr>
          <p:spPr bwMode="auto">
            <a:xfrm>
              <a:off x="458788" y="2776538"/>
              <a:ext cx="2925762" cy="4062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Calibri" pitchFamily="34" charset="0"/>
                  <a:ea typeface="ＭＳ Ｐゴシック"/>
                  <a:cs typeface="ＭＳ Ｐゴシック"/>
                </a:rPr>
                <a:t>&lt;&lt;CodeList&gt;&gt;</a:t>
              </a:r>
            </a:p>
            <a:p>
              <a:pPr algn="ctr"/>
              <a:r>
                <a:rPr lang="en-US" sz="1000">
                  <a:latin typeface="Calibri" pitchFamily="34" charset="0"/>
                  <a:ea typeface="ＭＳ Ｐゴシック"/>
                  <a:cs typeface="ＭＳ Ｐゴシック"/>
                </a:rPr>
                <a:t>MX_ScopeCode</a:t>
              </a:r>
            </a:p>
          </p:txBody>
        </p:sp>
        <p:sp>
          <p:nvSpPr>
            <p:cNvPr id="18486" name="Text Box 55"/>
            <p:cNvSpPr txBox="1">
              <a:spLocks noChangeArrowheads="1"/>
            </p:cNvSpPr>
            <p:nvPr/>
          </p:nvSpPr>
          <p:spPr bwMode="auto">
            <a:xfrm>
              <a:off x="458788" y="3187562"/>
              <a:ext cx="2925762" cy="19389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+ attribute 		+ feature </a:t>
              </a:r>
            </a:p>
            <a:p>
              <a:r>
                <a:rPr lang="en-US" sz="1000">
                  <a:latin typeface="Calibri" pitchFamily="34" charset="0"/>
                </a:rPr>
                <a:t>+ attributeType 		+ featureType</a:t>
              </a:r>
            </a:p>
            <a:p>
              <a:r>
                <a:rPr lang="en-US" sz="1000">
                  <a:latin typeface="Calibri" pitchFamily="34" charset="0"/>
                </a:rPr>
                <a:t>+ collectionHardware 	+ propertyType</a:t>
              </a:r>
            </a:p>
            <a:p>
              <a:r>
                <a:rPr lang="en-US" sz="1000">
                  <a:latin typeface="Calibri" pitchFamily="34" charset="0"/>
                </a:rPr>
                <a:t>+ collectionSession 	+ fieldSession</a:t>
              </a:r>
            </a:p>
            <a:p>
              <a:r>
                <a:rPr lang="en-US" sz="1000">
                  <a:latin typeface="Calibri" pitchFamily="34" charset="0"/>
                </a:rPr>
                <a:t>+ dataset 		+ software</a:t>
              </a:r>
            </a:p>
            <a:p>
              <a:r>
                <a:rPr lang="en-US" sz="1000">
                  <a:latin typeface="Calibri" pitchFamily="34" charset="0"/>
                </a:rPr>
                <a:t>+ series 		+ service</a:t>
              </a:r>
            </a:p>
            <a:p>
              <a:r>
                <a:rPr lang="en-US" sz="1000">
                  <a:latin typeface="Calibri" pitchFamily="34" charset="0"/>
                </a:rPr>
                <a:t>+ nonGeographicDataset 	+ model</a:t>
              </a:r>
            </a:p>
            <a:p>
              <a:r>
                <a:rPr lang="en-US" sz="1000">
                  <a:latin typeface="Calibri" pitchFamily="34" charset="0"/>
                </a:rPr>
                <a:t>+ dimensionGroup 	+ tile</a:t>
              </a:r>
            </a:p>
            <a:p>
              <a:r>
                <a:rPr lang="en-US" sz="1000">
                  <a:solidFill>
                    <a:srgbClr val="FF0000"/>
                  </a:solidFill>
                  <a:latin typeface="Calibri" pitchFamily="34" charset="0"/>
                </a:rPr>
                <a:t>+ productionSeries	+ initiative</a:t>
              </a:r>
            </a:p>
            <a:p>
              <a:r>
                <a:rPr lang="en-US" sz="1000">
                  <a:solidFill>
                    <a:srgbClr val="FF0000"/>
                  </a:solidFill>
                  <a:latin typeface="Calibri" pitchFamily="34" charset="0"/>
                </a:rPr>
                <a:t>+ sensorSeries		+ sensor</a:t>
              </a:r>
            </a:p>
            <a:p>
              <a:r>
                <a:rPr lang="en-US" sz="1000">
                  <a:solidFill>
                    <a:srgbClr val="FF0000"/>
                  </a:solidFill>
                  <a:latin typeface="Calibri" pitchFamily="34" charset="0"/>
                </a:rPr>
                <a:t>+ platformSeries		+ otherAggregate</a:t>
              </a:r>
            </a:p>
            <a:p>
              <a:r>
                <a:rPr lang="en-US" sz="1000">
                  <a:solidFill>
                    <a:srgbClr val="FF0000"/>
                  </a:solidFill>
                  <a:latin typeface="Calibri" pitchFamily="34" charset="0"/>
                </a:rPr>
                <a:t>+ transferAggregate	+ stereoMate</a:t>
              </a:r>
            </a:p>
          </p:txBody>
        </p:sp>
        <p:sp>
          <p:nvSpPr>
            <p:cNvPr id="18487" name="Rectangle 56"/>
            <p:cNvSpPr>
              <a:spLocks noChangeArrowheads="1"/>
            </p:cNvSpPr>
            <p:nvPr/>
          </p:nvSpPr>
          <p:spPr bwMode="auto">
            <a:xfrm>
              <a:off x="458788" y="5134785"/>
              <a:ext cx="2925762" cy="745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8483" name="Rectangle 57"/>
          <p:cNvSpPr>
            <a:spLocks noGrp="1"/>
          </p:cNvSpPr>
          <p:nvPr>
            <p:ph type="title" idx="4294967295"/>
          </p:nvPr>
        </p:nvSpPr>
        <p:spPr>
          <a:xfrm>
            <a:off x="336550" y="231775"/>
            <a:ext cx="8337550" cy="666750"/>
          </a:xfrm>
        </p:spPr>
        <p:txBody>
          <a:bodyPr/>
          <a:lstStyle/>
          <a:p>
            <a:pPr algn="l"/>
            <a:r>
              <a:rPr lang="en-US" sz="3200" smtClean="0"/>
              <a:t>Hierarchical Organization: InSitu Documentation</a:t>
            </a:r>
            <a:endParaRPr lang="en-US" smtClean="0"/>
          </a:p>
        </p:txBody>
      </p:sp>
      <p:sp>
        <p:nvSpPr>
          <p:cNvPr id="67" name="Rectangle 66"/>
          <p:cNvSpPr/>
          <p:nvPr/>
        </p:nvSpPr>
        <p:spPr>
          <a:xfrm flipV="1">
            <a:off x="4411663" y="5726113"/>
            <a:ext cx="134937" cy="141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50838" y="296863"/>
            <a:ext cx="7212012" cy="563562"/>
          </a:xfrm>
        </p:spPr>
        <p:txBody>
          <a:bodyPr/>
          <a:lstStyle/>
          <a:p>
            <a:pPr algn="l"/>
            <a:r>
              <a:rPr lang="en-US" sz="3200" smtClean="0"/>
              <a:t>Standards / Conventions / Best Practices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3" y="957263"/>
            <a:ext cx="6502400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1298575"/>
            <a:ext cx="571817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3200" y="1670050"/>
            <a:ext cx="6008688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66988" y="2586038"/>
            <a:ext cx="3703637" cy="35401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A Security exception is required to view this page because we have a self-signed certificate. </a:t>
            </a:r>
          </a:p>
          <a:p>
            <a:endParaRPr lang="en-US" sz="32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It is safe!</a:t>
            </a:r>
          </a:p>
        </p:txBody>
      </p:sp>
      <p:sp>
        <p:nvSpPr>
          <p:cNvPr id="7" name="Oval 6"/>
          <p:cNvSpPr/>
          <p:nvPr/>
        </p:nvSpPr>
        <p:spPr>
          <a:xfrm>
            <a:off x="1481138" y="3128963"/>
            <a:ext cx="566737" cy="157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6625" y="2035175"/>
            <a:ext cx="5969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275013" y="4449763"/>
            <a:ext cx="566737" cy="179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4538" y="2433638"/>
            <a:ext cx="5389562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258763"/>
            <a:ext cx="5715000" cy="636587"/>
          </a:xfrm>
        </p:spPr>
        <p:txBody>
          <a:bodyPr/>
          <a:lstStyle/>
          <a:p>
            <a:pPr algn="l"/>
            <a:r>
              <a:rPr lang="en-US" sz="3200" smtClean="0"/>
              <a:t>Spatial/Temporal Data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3752850" y="1200150"/>
            <a:ext cx="2774950" cy="868363"/>
            <a:chOff x="2060" y="913"/>
            <a:chExt cx="2354" cy="547"/>
          </a:xfrm>
        </p:grpSpPr>
        <p:sp>
          <p:nvSpPr>
            <p:cNvPr id="20526" name="Text Box 5"/>
            <p:cNvSpPr txBox="1">
              <a:spLocks noChangeArrowheads="1"/>
            </p:cNvSpPr>
            <p:nvPr/>
          </p:nvSpPr>
          <p:spPr bwMode="auto">
            <a:xfrm>
              <a:off x="2060" y="913"/>
              <a:ext cx="235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alibri" pitchFamily="34" charset="0"/>
                </a:rPr>
                <a:t>&lt;&lt;DataType&gt;&gt;</a:t>
              </a:r>
            </a:p>
            <a:p>
              <a:pPr algn="ctr"/>
              <a:r>
                <a:rPr lang="en-US" sz="1200">
                  <a:latin typeface="Calibri" pitchFamily="34" charset="0"/>
                </a:rPr>
                <a:t>EX_Extent</a:t>
              </a:r>
            </a:p>
          </p:txBody>
        </p:sp>
        <p:sp>
          <p:nvSpPr>
            <p:cNvPr id="20527" name="Text Box 6"/>
            <p:cNvSpPr txBox="1">
              <a:spLocks noChangeArrowheads="1"/>
            </p:cNvSpPr>
            <p:nvPr/>
          </p:nvSpPr>
          <p:spPr bwMode="auto">
            <a:xfrm>
              <a:off x="2060" y="1211"/>
              <a:ext cx="2354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+description [0..1]: Character String</a:t>
              </a:r>
            </a:p>
          </p:txBody>
        </p:sp>
        <p:sp>
          <p:nvSpPr>
            <p:cNvPr id="20528" name="Rectangle 7"/>
            <p:cNvSpPr>
              <a:spLocks noChangeArrowheads="1"/>
            </p:cNvSpPr>
            <p:nvPr/>
          </p:nvSpPr>
          <p:spPr bwMode="auto">
            <a:xfrm>
              <a:off x="2060" y="1391"/>
              <a:ext cx="2354" cy="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348413" y="2051050"/>
            <a:ext cx="2220912" cy="1739900"/>
            <a:chOff x="3999" y="1449"/>
            <a:chExt cx="1399" cy="1096"/>
          </a:xfrm>
        </p:grpSpPr>
        <p:grpSp>
          <p:nvGrpSpPr>
            <p:cNvPr id="20519" name="Group 9"/>
            <p:cNvGrpSpPr>
              <a:grpSpLocks/>
            </p:cNvGrpSpPr>
            <p:nvPr/>
          </p:nvGrpSpPr>
          <p:grpSpPr bwMode="auto">
            <a:xfrm>
              <a:off x="3999" y="1879"/>
              <a:ext cx="1399" cy="666"/>
              <a:chOff x="3762" y="288"/>
              <a:chExt cx="1399" cy="666"/>
            </a:xfrm>
          </p:grpSpPr>
          <p:sp>
            <p:nvSpPr>
              <p:cNvPr id="20523" name="Text Box 10"/>
              <p:cNvSpPr txBox="1">
                <a:spLocks noChangeArrowheads="1"/>
              </p:cNvSpPr>
              <p:nvPr/>
            </p:nvSpPr>
            <p:spPr bwMode="auto">
              <a:xfrm>
                <a:off x="3762" y="288"/>
                <a:ext cx="1399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>
                    <a:latin typeface="Calibri" pitchFamily="34" charset="0"/>
                  </a:rPr>
                  <a:t>EX_VerticalExtent</a:t>
                </a:r>
              </a:p>
            </p:txBody>
          </p:sp>
          <p:sp>
            <p:nvSpPr>
              <p:cNvPr id="20524" name="Text Box 11"/>
              <p:cNvSpPr txBox="1">
                <a:spLocks noChangeArrowheads="1"/>
              </p:cNvSpPr>
              <p:nvPr/>
            </p:nvSpPr>
            <p:spPr bwMode="auto">
              <a:xfrm>
                <a:off x="3762" y="466"/>
                <a:ext cx="1399" cy="40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+minimumValue: Real</a:t>
                </a:r>
              </a:p>
              <a:p>
                <a:r>
                  <a:rPr lang="en-US" sz="1200">
                    <a:latin typeface="Calibri" pitchFamily="34" charset="0"/>
                  </a:rPr>
                  <a:t>+maximumValue: Real</a:t>
                </a:r>
              </a:p>
              <a:p>
                <a:r>
                  <a:rPr lang="en-US" sz="1200">
                    <a:latin typeface="Calibri" pitchFamily="34" charset="0"/>
                  </a:rPr>
                  <a:t>+unitOfMeasure: UomLength</a:t>
                </a:r>
              </a:p>
            </p:txBody>
          </p:sp>
          <p:sp>
            <p:nvSpPr>
              <p:cNvPr id="20525" name="Rectangle 12"/>
              <p:cNvSpPr>
                <a:spLocks noChangeArrowheads="1"/>
              </p:cNvSpPr>
              <p:nvPr/>
            </p:nvSpPr>
            <p:spPr bwMode="auto">
              <a:xfrm>
                <a:off x="3762" y="872"/>
                <a:ext cx="1399" cy="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0520" name="Text Box 13"/>
            <p:cNvSpPr txBox="1">
              <a:spLocks noChangeArrowheads="1"/>
            </p:cNvSpPr>
            <p:nvPr/>
          </p:nvSpPr>
          <p:spPr bwMode="auto">
            <a:xfrm>
              <a:off x="4533" y="1528"/>
              <a:ext cx="6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+verticalElement</a:t>
              </a:r>
            </a:p>
            <a:p>
              <a:r>
                <a:rPr lang="en-US" sz="1000">
                  <a:latin typeface="Calibri" pitchFamily="34" charset="0"/>
                </a:rPr>
                <a:t>[0..*]</a:t>
              </a:r>
            </a:p>
          </p:txBody>
        </p:sp>
        <p:cxnSp>
          <p:nvCxnSpPr>
            <p:cNvPr id="20521" name="AutoShape 14"/>
            <p:cNvCxnSpPr>
              <a:cxnSpLocks noChangeShapeType="1"/>
              <a:stCxn id="20522" idx="2"/>
              <a:endCxn id="20523" idx="0"/>
            </p:cNvCxnSpPr>
            <p:nvPr/>
          </p:nvCxnSpPr>
          <p:spPr bwMode="auto">
            <a:xfrm>
              <a:off x="4106" y="1555"/>
              <a:ext cx="593" cy="3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 type="arrow" w="lg" len="lg"/>
            </a:ln>
          </p:spPr>
        </p:cxnSp>
        <p:sp>
          <p:nvSpPr>
            <p:cNvPr id="20522" name="AutoShape 15"/>
            <p:cNvSpPr>
              <a:spLocks noChangeArrowheads="1"/>
            </p:cNvSpPr>
            <p:nvPr/>
          </p:nvSpPr>
          <p:spPr bwMode="auto">
            <a:xfrm rot="-2192284">
              <a:off x="4039" y="1449"/>
              <a:ext cx="65" cy="118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221163" y="2097088"/>
            <a:ext cx="2041525" cy="1355725"/>
            <a:chOff x="2659" y="1462"/>
            <a:chExt cx="1286" cy="854"/>
          </a:xfrm>
        </p:grpSpPr>
        <p:grpSp>
          <p:nvGrpSpPr>
            <p:cNvPr id="20512" name="Group 17"/>
            <p:cNvGrpSpPr>
              <a:grpSpLocks/>
            </p:cNvGrpSpPr>
            <p:nvPr/>
          </p:nvGrpSpPr>
          <p:grpSpPr bwMode="auto">
            <a:xfrm>
              <a:off x="2659" y="1878"/>
              <a:ext cx="1081" cy="438"/>
              <a:chOff x="3122" y="1864"/>
              <a:chExt cx="1710" cy="438"/>
            </a:xfrm>
          </p:grpSpPr>
          <p:sp>
            <p:nvSpPr>
              <p:cNvPr id="20516" name="Text Box 18"/>
              <p:cNvSpPr txBox="1">
                <a:spLocks noChangeArrowheads="1"/>
              </p:cNvSpPr>
              <p:nvPr/>
            </p:nvSpPr>
            <p:spPr bwMode="auto">
              <a:xfrm>
                <a:off x="3122" y="1864"/>
                <a:ext cx="1710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>
                    <a:latin typeface="Calibri" pitchFamily="34" charset="0"/>
                  </a:rPr>
                  <a:t>EX_TemporalExtent</a:t>
                </a:r>
              </a:p>
            </p:txBody>
          </p:sp>
          <p:sp>
            <p:nvSpPr>
              <p:cNvPr id="20517" name="Text Box 19"/>
              <p:cNvSpPr txBox="1">
                <a:spLocks noChangeArrowheads="1"/>
              </p:cNvSpPr>
              <p:nvPr/>
            </p:nvSpPr>
            <p:spPr bwMode="auto">
              <a:xfrm>
                <a:off x="3122" y="2042"/>
                <a:ext cx="1710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>
                    <a:latin typeface="Calibri" pitchFamily="34" charset="0"/>
                  </a:rPr>
                  <a:t>+extent: TM_Primitive</a:t>
                </a:r>
              </a:p>
            </p:txBody>
          </p:sp>
          <p:sp>
            <p:nvSpPr>
              <p:cNvPr id="20518" name="Rectangle 20"/>
              <p:cNvSpPr>
                <a:spLocks noChangeArrowheads="1"/>
              </p:cNvSpPr>
              <p:nvPr/>
            </p:nvSpPr>
            <p:spPr bwMode="auto">
              <a:xfrm>
                <a:off x="3122" y="2220"/>
                <a:ext cx="1710" cy="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20513" name="AutoShape 21"/>
            <p:cNvCxnSpPr>
              <a:cxnSpLocks noChangeShapeType="1"/>
              <a:stCxn id="20515" idx="2"/>
              <a:endCxn id="20516" idx="0"/>
            </p:cNvCxnSpPr>
            <p:nvPr/>
          </p:nvCxnSpPr>
          <p:spPr bwMode="auto">
            <a:xfrm>
              <a:off x="3194" y="1580"/>
              <a:ext cx="6" cy="2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 type="arrow" w="lg" len="lg"/>
            </a:ln>
          </p:spPr>
        </p:cxnSp>
        <p:sp>
          <p:nvSpPr>
            <p:cNvPr id="20514" name="Text Box 22"/>
            <p:cNvSpPr txBox="1">
              <a:spLocks noChangeArrowheads="1"/>
            </p:cNvSpPr>
            <p:nvPr/>
          </p:nvSpPr>
          <p:spPr bwMode="auto">
            <a:xfrm>
              <a:off x="3214" y="1577"/>
              <a:ext cx="73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+temporalElement</a:t>
              </a:r>
            </a:p>
            <a:p>
              <a:r>
                <a:rPr lang="en-US" sz="1000">
                  <a:latin typeface="Calibri" pitchFamily="34" charset="0"/>
                </a:rPr>
                <a:t>[0..*]</a:t>
              </a:r>
            </a:p>
          </p:txBody>
        </p:sp>
        <p:sp>
          <p:nvSpPr>
            <p:cNvPr id="20515" name="AutoShape 23"/>
            <p:cNvSpPr>
              <a:spLocks noChangeArrowheads="1"/>
            </p:cNvSpPr>
            <p:nvPr/>
          </p:nvSpPr>
          <p:spPr bwMode="auto">
            <a:xfrm>
              <a:off x="3161" y="1462"/>
              <a:ext cx="65" cy="118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54038" y="2092325"/>
            <a:ext cx="3595687" cy="1535113"/>
            <a:chOff x="349" y="1459"/>
            <a:chExt cx="2265" cy="967"/>
          </a:xfrm>
        </p:grpSpPr>
        <p:grpSp>
          <p:nvGrpSpPr>
            <p:cNvPr id="20505" name="Group 25"/>
            <p:cNvGrpSpPr>
              <a:grpSpLocks/>
            </p:cNvGrpSpPr>
            <p:nvPr/>
          </p:nvGrpSpPr>
          <p:grpSpPr bwMode="auto">
            <a:xfrm>
              <a:off x="349" y="1874"/>
              <a:ext cx="1710" cy="552"/>
              <a:chOff x="288" y="1519"/>
              <a:chExt cx="1710" cy="552"/>
            </a:xfrm>
          </p:grpSpPr>
          <p:sp>
            <p:nvSpPr>
              <p:cNvPr id="20509" name="Text Box 26"/>
              <p:cNvSpPr txBox="1">
                <a:spLocks noChangeArrowheads="1"/>
              </p:cNvSpPr>
              <p:nvPr/>
            </p:nvSpPr>
            <p:spPr bwMode="auto">
              <a:xfrm>
                <a:off x="288" y="1519"/>
                <a:ext cx="171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>
                    <a:latin typeface="Calibri" pitchFamily="34" charset="0"/>
                  </a:rPr>
                  <a:t>&lt;&lt;Abstract&gt;&gt;</a:t>
                </a:r>
              </a:p>
              <a:p>
                <a:pPr algn="ctr"/>
                <a:r>
                  <a:rPr lang="en-US" sz="1200" i="1">
                    <a:latin typeface="Calibri" pitchFamily="34" charset="0"/>
                  </a:rPr>
                  <a:t>EX_GeographicExtent</a:t>
                </a:r>
              </a:p>
            </p:txBody>
          </p:sp>
          <p:sp>
            <p:nvSpPr>
              <p:cNvPr id="20510" name="Text Box 27"/>
              <p:cNvSpPr txBox="1">
                <a:spLocks noChangeArrowheads="1"/>
              </p:cNvSpPr>
              <p:nvPr/>
            </p:nvSpPr>
            <p:spPr bwMode="auto">
              <a:xfrm>
                <a:off x="288" y="1811"/>
                <a:ext cx="1710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>
                    <a:latin typeface="Calibri" pitchFamily="34" charset="0"/>
                  </a:rPr>
                  <a:t>+extentTypeCode [0..1]: Boolean="1"</a:t>
                </a:r>
              </a:p>
            </p:txBody>
          </p:sp>
          <p:sp>
            <p:nvSpPr>
              <p:cNvPr id="20511" name="Rectangle 28"/>
              <p:cNvSpPr>
                <a:spLocks noChangeArrowheads="1"/>
              </p:cNvSpPr>
              <p:nvPr/>
            </p:nvSpPr>
            <p:spPr bwMode="auto">
              <a:xfrm>
                <a:off x="288" y="1989"/>
                <a:ext cx="1710" cy="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0506" name="AutoShape 29"/>
            <p:cNvSpPr>
              <a:spLocks noChangeArrowheads="1"/>
            </p:cNvSpPr>
            <p:nvPr/>
          </p:nvSpPr>
          <p:spPr bwMode="auto">
            <a:xfrm rot="3430763">
              <a:off x="2522" y="1433"/>
              <a:ext cx="65" cy="118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0507" name="AutoShape 30"/>
            <p:cNvCxnSpPr>
              <a:cxnSpLocks noChangeShapeType="1"/>
              <a:stCxn id="20506" idx="2"/>
              <a:endCxn id="20509" idx="0"/>
            </p:cNvCxnSpPr>
            <p:nvPr/>
          </p:nvCxnSpPr>
          <p:spPr bwMode="auto">
            <a:xfrm flipH="1">
              <a:off x="1204" y="1523"/>
              <a:ext cx="1302" cy="3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 type="arrow" w="lg" len="lg"/>
            </a:ln>
          </p:spPr>
        </p:cxnSp>
        <p:sp>
          <p:nvSpPr>
            <p:cNvPr id="20508" name="Text Box 31"/>
            <p:cNvSpPr txBox="1">
              <a:spLocks noChangeArrowheads="1"/>
            </p:cNvSpPr>
            <p:nvPr/>
          </p:nvSpPr>
          <p:spPr bwMode="auto">
            <a:xfrm>
              <a:off x="703" y="1597"/>
              <a:ext cx="7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+geographicElement</a:t>
              </a:r>
            </a:p>
            <a:p>
              <a:r>
                <a:rPr lang="en-US" sz="1000">
                  <a:latin typeface="Calibri" pitchFamily="34" charset="0"/>
                </a:rPr>
                <a:t>[0..*]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454025" y="3621088"/>
            <a:ext cx="8029575" cy="2144712"/>
            <a:chOff x="286" y="2678"/>
            <a:chExt cx="5058" cy="1351"/>
          </a:xfrm>
        </p:grpSpPr>
        <p:grpSp>
          <p:nvGrpSpPr>
            <p:cNvPr id="20489" name="Group 34"/>
            <p:cNvGrpSpPr>
              <a:grpSpLocks/>
            </p:cNvGrpSpPr>
            <p:nvPr/>
          </p:nvGrpSpPr>
          <p:grpSpPr bwMode="auto">
            <a:xfrm>
              <a:off x="286" y="3243"/>
              <a:ext cx="1351" cy="438"/>
              <a:chOff x="288" y="2640"/>
              <a:chExt cx="1710" cy="438"/>
            </a:xfrm>
          </p:grpSpPr>
          <p:sp>
            <p:nvSpPr>
              <p:cNvPr id="20502" name="Text Box 35"/>
              <p:cNvSpPr txBox="1">
                <a:spLocks noChangeArrowheads="1"/>
              </p:cNvSpPr>
              <p:nvPr/>
            </p:nvSpPr>
            <p:spPr bwMode="auto">
              <a:xfrm>
                <a:off x="288" y="2640"/>
                <a:ext cx="1710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>
                    <a:latin typeface="Calibri" pitchFamily="34" charset="0"/>
                  </a:rPr>
                  <a:t>EX_BoundingPolygon</a:t>
                </a:r>
              </a:p>
            </p:txBody>
          </p:sp>
          <p:sp>
            <p:nvSpPr>
              <p:cNvPr id="20503" name="Text Box 36"/>
              <p:cNvSpPr txBox="1">
                <a:spLocks noChangeArrowheads="1"/>
              </p:cNvSpPr>
              <p:nvPr/>
            </p:nvSpPr>
            <p:spPr bwMode="auto">
              <a:xfrm>
                <a:off x="288" y="2818"/>
                <a:ext cx="1710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+polygon [0..1]: GM_Object</a:t>
                </a:r>
              </a:p>
            </p:txBody>
          </p:sp>
          <p:sp>
            <p:nvSpPr>
              <p:cNvPr id="20504" name="Rectangle 37"/>
              <p:cNvSpPr>
                <a:spLocks noChangeArrowheads="1"/>
              </p:cNvSpPr>
              <p:nvPr/>
            </p:nvSpPr>
            <p:spPr bwMode="auto">
              <a:xfrm>
                <a:off x="288" y="2996"/>
                <a:ext cx="1710" cy="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20490" name="Group 38"/>
            <p:cNvGrpSpPr>
              <a:grpSpLocks/>
            </p:cNvGrpSpPr>
            <p:nvPr/>
          </p:nvGrpSpPr>
          <p:grpSpPr bwMode="auto">
            <a:xfrm>
              <a:off x="1823" y="3243"/>
              <a:ext cx="1646" cy="786"/>
              <a:chOff x="288" y="3284"/>
              <a:chExt cx="1710" cy="786"/>
            </a:xfrm>
          </p:grpSpPr>
          <p:sp>
            <p:nvSpPr>
              <p:cNvPr id="20499" name="Text Box 39"/>
              <p:cNvSpPr txBox="1">
                <a:spLocks noChangeArrowheads="1"/>
              </p:cNvSpPr>
              <p:nvPr/>
            </p:nvSpPr>
            <p:spPr bwMode="auto">
              <a:xfrm>
                <a:off x="288" y="3284"/>
                <a:ext cx="1710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>
                    <a:latin typeface="Calibri" pitchFamily="34" charset="0"/>
                  </a:rPr>
                  <a:t>EX_GeographicBoundingBox</a:t>
                </a:r>
              </a:p>
            </p:txBody>
          </p:sp>
          <p:sp>
            <p:nvSpPr>
              <p:cNvPr id="20500" name="Text Box 40"/>
              <p:cNvSpPr txBox="1">
                <a:spLocks noChangeArrowheads="1"/>
              </p:cNvSpPr>
              <p:nvPr/>
            </p:nvSpPr>
            <p:spPr bwMode="auto">
              <a:xfrm>
                <a:off x="288" y="3462"/>
                <a:ext cx="171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+westBoundingLongitude: Decimal</a:t>
                </a:r>
              </a:p>
              <a:p>
                <a:r>
                  <a:rPr lang="en-US" sz="1200">
                    <a:latin typeface="Calibri" pitchFamily="34" charset="0"/>
                  </a:rPr>
                  <a:t>+eastBoundingLongitude: Decimal</a:t>
                </a:r>
              </a:p>
              <a:p>
                <a:r>
                  <a:rPr lang="en-US" sz="1200">
                    <a:latin typeface="Calibri" pitchFamily="34" charset="0"/>
                  </a:rPr>
                  <a:t>+southBoundingLatiitude: Decimal</a:t>
                </a:r>
              </a:p>
              <a:p>
                <a:r>
                  <a:rPr lang="en-US" sz="1200">
                    <a:latin typeface="Calibri" pitchFamily="34" charset="0"/>
                  </a:rPr>
                  <a:t>+northBoundingLatiitude: Decimal</a:t>
                </a:r>
              </a:p>
            </p:txBody>
          </p:sp>
          <p:sp>
            <p:nvSpPr>
              <p:cNvPr id="20501" name="Rectangle 41"/>
              <p:cNvSpPr>
                <a:spLocks noChangeArrowheads="1"/>
              </p:cNvSpPr>
              <p:nvPr/>
            </p:nvSpPr>
            <p:spPr bwMode="auto">
              <a:xfrm>
                <a:off x="288" y="3988"/>
                <a:ext cx="1710" cy="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20491" name="Group 42"/>
            <p:cNvGrpSpPr>
              <a:grpSpLocks/>
            </p:cNvGrpSpPr>
            <p:nvPr/>
          </p:nvGrpSpPr>
          <p:grpSpPr bwMode="auto">
            <a:xfrm>
              <a:off x="3634" y="3248"/>
              <a:ext cx="1710" cy="438"/>
              <a:chOff x="288" y="2640"/>
              <a:chExt cx="1710" cy="438"/>
            </a:xfrm>
          </p:grpSpPr>
          <p:sp>
            <p:nvSpPr>
              <p:cNvPr id="20496" name="Text Box 43"/>
              <p:cNvSpPr txBox="1">
                <a:spLocks noChangeArrowheads="1"/>
              </p:cNvSpPr>
              <p:nvPr/>
            </p:nvSpPr>
            <p:spPr bwMode="auto">
              <a:xfrm>
                <a:off x="288" y="2640"/>
                <a:ext cx="1710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>
                    <a:latin typeface="Calibri" pitchFamily="34" charset="0"/>
                  </a:rPr>
                  <a:t>EX_GeographicDescription</a:t>
                </a:r>
              </a:p>
            </p:txBody>
          </p:sp>
          <p:sp>
            <p:nvSpPr>
              <p:cNvPr id="20497" name="Text Box 44"/>
              <p:cNvSpPr txBox="1">
                <a:spLocks noChangeArrowheads="1"/>
              </p:cNvSpPr>
              <p:nvPr/>
            </p:nvSpPr>
            <p:spPr bwMode="auto">
              <a:xfrm>
                <a:off x="288" y="2818"/>
                <a:ext cx="1710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>
                    <a:latin typeface="Calibri" pitchFamily="34" charset="0"/>
                  </a:rPr>
                  <a:t>+geographicIdentifier: MD_Identifier</a:t>
                </a:r>
              </a:p>
            </p:txBody>
          </p:sp>
          <p:sp>
            <p:nvSpPr>
              <p:cNvPr id="20498" name="Rectangle 45"/>
              <p:cNvSpPr>
                <a:spLocks noChangeArrowheads="1"/>
              </p:cNvSpPr>
              <p:nvPr/>
            </p:nvSpPr>
            <p:spPr bwMode="auto">
              <a:xfrm>
                <a:off x="288" y="2996"/>
                <a:ext cx="1710" cy="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20492" name="AutoShape 46"/>
            <p:cNvCxnSpPr>
              <a:cxnSpLocks noChangeShapeType="1"/>
              <a:stCxn id="20502" idx="0"/>
              <a:endCxn id="20493" idx="3"/>
            </p:cNvCxnSpPr>
            <p:nvPr/>
          </p:nvCxnSpPr>
          <p:spPr bwMode="auto">
            <a:xfrm rot="-5400000">
              <a:off x="933" y="2854"/>
              <a:ext cx="418" cy="359"/>
            </a:xfrm>
            <a:prstGeom prst="bentConnector3">
              <a:avLst>
                <a:gd name="adj1" fmla="val 4856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lg" len="lg"/>
            </a:ln>
          </p:spPr>
        </p:cxnSp>
        <p:sp>
          <p:nvSpPr>
            <p:cNvPr id="20493" name="AutoShape 47"/>
            <p:cNvSpPr>
              <a:spLocks noChangeArrowheads="1"/>
            </p:cNvSpPr>
            <p:nvPr/>
          </p:nvSpPr>
          <p:spPr bwMode="auto">
            <a:xfrm>
              <a:off x="1256" y="2678"/>
              <a:ext cx="130" cy="147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0494" name="AutoShape 48"/>
            <p:cNvCxnSpPr>
              <a:cxnSpLocks noChangeShapeType="1"/>
              <a:stCxn id="20499" idx="0"/>
              <a:endCxn id="20493" idx="3"/>
            </p:cNvCxnSpPr>
            <p:nvPr/>
          </p:nvCxnSpPr>
          <p:spPr bwMode="auto">
            <a:xfrm rot="5400000" flipH="1">
              <a:off x="1775" y="2371"/>
              <a:ext cx="418" cy="1325"/>
            </a:xfrm>
            <a:prstGeom prst="bentConnector3">
              <a:avLst>
                <a:gd name="adj1" fmla="val 4880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lg" len="lg"/>
            </a:ln>
          </p:spPr>
        </p:cxnSp>
        <p:cxnSp>
          <p:nvCxnSpPr>
            <p:cNvPr id="20495" name="AutoShape 49"/>
            <p:cNvCxnSpPr>
              <a:cxnSpLocks noChangeShapeType="1"/>
              <a:stCxn id="20496" idx="0"/>
              <a:endCxn id="20493" idx="3"/>
            </p:cNvCxnSpPr>
            <p:nvPr/>
          </p:nvCxnSpPr>
          <p:spPr bwMode="auto">
            <a:xfrm rot="5400000" flipH="1">
              <a:off x="2693" y="1453"/>
              <a:ext cx="423" cy="3168"/>
            </a:xfrm>
            <a:prstGeom prst="bentConnector3">
              <a:avLst>
                <a:gd name="adj1" fmla="val 4988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lg" len="lg"/>
            </a:ln>
          </p:spPr>
        </p:cxn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49250" y="5970588"/>
            <a:ext cx="8212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>
                <a:latin typeface="Calibri" pitchFamily="34" charset="0"/>
              </a:rPr>
              <a:t>Ex_Extents can be used to describe datasets, sources, and quality reports.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33375" y="180975"/>
            <a:ext cx="5389563" cy="781050"/>
          </a:xfrm>
        </p:spPr>
        <p:txBody>
          <a:bodyPr/>
          <a:lstStyle/>
          <a:p>
            <a:pPr algn="l"/>
            <a:r>
              <a:rPr lang="en-US" sz="3200" smtClean="0"/>
              <a:t>Data Life-Cycle</a:t>
            </a: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546100" y="1328738"/>
            <a:ext cx="1509713" cy="1508125"/>
            <a:chOff x="436563" y="3530600"/>
            <a:chExt cx="1508489" cy="1508489"/>
          </a:xfrm>
        </p:grpSpPr>
        <p:sp>
          <p:nvSpPr>
            <p:cNvPr id="39" name="Oval 38"/>
            <p:cNvSpPr/>
            <p:nvPr/>
          </p:nvSpPr>
          <p:spPr>
            <a:xfrm>
              <a:off x="436563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3103" name="TextBox 39"/>
            <p:cNvSpPr txBox="1">
              <a:spLocks noChangeArrowheads="1"/>
            </p:cNvSpPr>
            <p:nvPr/>
          </p:nvSpPr>
          <p:spPr bwMode="auto">
            <a:xfrm>
              <a:off x="699720" y="3726456"/>
              <a:ext cx="94218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Question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1903413" y="1328738"/>
            <a:ext cx="1508125" cy="1508125"/>
            <a:chOff x="1868785" y="3530600"/>
            <a:chExt cx="1508489" cy="1508489"/>
          </a:xfrm>
        </p:grpSpPr>
        <p:sp>
          <p:nvSpPr>
            <p:cNvPr id="42" name="Oval 41"/>
            <p:cNvSpPr/>
            <p:nvPr/>
          </p:nvSpPr>
          <p:spPr>
            <a:xfrm>
              <a:off x="1868785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3101" name="TextBox 42"/>
            <p:cNvSpPr txBox="1">
              <a:spLocks noChangeArrowheads="1"/>
            </p:cNvSpPr>
            <p:nvPr/>
          </p:nvSpPr>
          <p:spPr bwMode="auto">
            <a:xfrm>
              <a:off x="2148899" y="3726456"/>
              <a:ext cx="10166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Data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Collection</a:t>
              </a:r>
            </a:p>
          </p:txBody>
        </p: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3243263" y="1311275"/>
            <a:ext cx="1508125" cy="1508125"/>
            <a:chOff x="3228302" y="3530600"/>
            <a:chExt cx="1508489" cy="1508489"/>
          </a:xfrm>
        </p:grpSpPr>
        <p:sp>
          <p:nvSpPr>
            <p:cNvPr id="45" name="Oval 44"/>
            <p:cNvSpPr/>
            <p:nvPr/>
          </p:nvSpPr>
          <p:spPr>
            <a:xfrm>
              <a:off x="3228302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3099" name="TextBox 45"/>
            <p:cNvSpPr txBox="1">
              <a:spLocks noChangeArrowheads="1"/>
            </p:cNvSpPr>
            <p:nvPr/>
          </p:nvSpPr>
          <p:spPr bwMode="auto">
            <a:xfrm>
              <a:off x="3439417" y="3726456"/>
              <a:ext cx="10862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Processing</a:t>
              </a:r>
            </a:p>
          </p:txBody>
        </p:sp>
      </p:grp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4592638" y="1319213"/>
            <a:ext cx="1508125" cy="1509712"/>
            <a:chOff x="4527264" y="3530600"/>
            <a:chExt cx="1508489" cy="1508489"/>
          </a:xfrm>
        </p:grpSpPr>
        <p:sp>
          <p:nvSpPr>
            <p:cNvPr id="62" name="Oval 61"/>
            <p:cNvSpPr/>
            <p:nvPr/>
          </p:nvSpPr>
          <p:spPr>
            <a:xfrm>
              <a:off x="4527264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3097" name="TextBox 62"/>
            <p:cNvSpPr txBox="1">
              <a:spLocks noChangeArrowheads="1"/>
            </p:cNvSpPr>
            <p:nvPr/>
          </p:nvSpPr>
          <p:spPr bwMode="auto">
            <a:xfrm>
              <a:off x="4696605" y="3726456"/>
              <a:ext cx="116980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Distribution</a:t>
              </a:r>
            </a:p>
          </p:txBody>
        </p:sp>
      </p:grp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4595813" y="4603750"/>
            <a:ext cx="1508125" cy="1508125"/>
            <a:chOff x="6796331" y="3530600"/>
            <a:chExt cx="1508489" cy="1508489"/>
          </a:xfrm>
        </p:grpSpPr>
        <p:sp>
          <p:nvSpPr>
            <p:cNvPr id="65" name="Oval 64"/>
            <p:cNvSpPr/>
            <p:nvPr/>
          </p:nvSpPr>
          <p:spPr>
            <a:xfrm>
              <a:off x="6796331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3095" name="TextBox 65"/>
            <p:cNvSpPr txBox="1">
              <a:spLocks noChangeArrowheads="1"/>
            </p:cNvSpPr>
            <p:nvPr/>
          </p:nvSpPr>
          <p:spPr bwMode="auto">
            <a:xfrm>
              <a:off x="7137642" y="3726456"/>
              <a:ext cx="8258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Archive</a:t>
              </a:r>
            </a:p>
          </p:txBody>
        </p: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5786438" y="4603750"/>
            <a:ext cx="1508125" cy="1508125"/>
            <a:chOff x="5661798" y="3530600"/>
            <a:chExt cx="1508489" cy="1508489"/>
          </a:xfrm>
        </p:grpSpPr>
        <p:sp>
          <p:nvSpPr>
            <p:cNvPr id="68" name="Oval 67"/>
            <p:cNvSpPr/>
            <p:nvPr/>
          </p:nvSpPr>
          <p:spPr>
            <a:xfrm>
              <a:off x="5661798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3093" name="TextBox 68"/>
            <p:cNvSpPr txBox="1">
              <a:spLocks noChangeArrowheads="1"/>
            </p:cNvSpPr>
            <p:nvPr/>
          </p:nvSpPr>
          <p:spPr bwMode="auto">
            <a:xfrm>
              <a:off x="5909846" y="3726456"/>
              <a:ext cx="10123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Discovery</a:t>
              </a:r>
            </a:p>
          </p:txBody>
        </p:sp>
      </p:grp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6972300" y="4603750"/>
            <a:ext cx="1509713" cy="1508125"/>
            <a:chOff x="7846198" y="3548063"/>
            <a:chExt cx="1508489" cy="1508489"/>
          </a:xfrm>
        </p:grpSpPr>
        <p:sp>
          <p:nvSpPr>
            <p:cNvPr id="70" name="Oval 69"/>
            <p:cNvSpPr/>
            <p:nvPr/>
          </p:nvSpPr>
          <p:spPr>
            <a:xfrm>
              <a:off x="7846198" y="3548063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3091" name="TextBox 70"/>
            <p:cNvSpPr txBox="1">
              <a:spLocks noChangeArrowheads="1"/>
            </p:cNvSpPr>
            <p:nvPr/>
          </p:nvSpPr>
          <p:spPr bwMode="auto">
            <a:xfrm>
              <a:off x="8174043" y="3726456"/>
              <a:ext cx="8527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Analysis</a:t>
              </a:r>
            </a:p>
          </p:txBody>
        </p:sp>
      </p:grpSp>
      <p:cxnSp>
        <p:nvCxnSpPr>
          <p:cNvPr id="93" name="Shape 92"/>
          <p:cNvCxnSpPr>
            <a:stCxn id="70" idx="0"/>
            <a:endCxn id="62" idx="6"/>
          </p:cNvCxnSpPr>
          <p:nvPr/>
        </p:nvCxnSpPr>
        <p:spPr>
          <a:xfrm rot="16200000" flipV="1">
            <a:off x="5649913" y="2525713"/>
            <a:ext cx="2528887" cy="1627187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54013" y="4192588"/>
            <a:ext cx="3914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Calibri" pitchFamily="34" charset="0"/>
              </a:rPr>
              <a:t>Documentation Life Cycle</a:t>
            </a:r>
            <a:r>
              <a:rPr lang="en-US" sz="160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r>
              <a:rPr lang="en-US" sz="1600">
                <a:solidFill>
                  <a:schemeClr val="tx2"/>
                </a:solidFill>
                <a:latin typeface="Calibri" pitchFamily="34" charset="0"/>
              </a:rPr>
              <a:t>OAIS Mandatory Archive Responsibility: Ensure that the information to be preserved is </a:t>
            </a:r>
            <a:r>
              <a:rPr lang="en-US" sz="1600" b="1">
                <a:solidFill>
                  <a:schemeClr val="tx2"/>
                </a:solidFill>
                <a:latin typeface="Calibri" pitchFamily="34" charset="0"/>
              </a:rPr>
              <a:t>Independently Understandable </a:t>
            </a:r>
            <a:r>
              <a:rPr lang="en-US" sz="1600">
                <a:solidFill>
                  <a:schemeClr val="tx2"/>
                </a:solidFill>
                <a:latin typeface="Calibri" pitchFamily="34" charset="0"/>
              </a:rPr>
              <a:t>to the Designated Community. </a:t>
            </a:r>
            <a:r>
              <a:rPr lang="en-US" sz="1600" i="1">
                <a:solidFill>
                  <a:schemeClr val="tx2"/>
                </a:solidFill>
                <a:latin typeface="Calibri" pitchFamily="34" charset="0"/>
              </a:rPr>
              <a:t>In other words, the community should be able to understand the information without needing the assistance of the experts who produced the information.</a:t>
            </a:r>
            <a:endParaRPr lang="en-US" sz="16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6465888" y="1677988"/>
            <a:ext cx="1362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alibri" pitchFamily="34" charset="0"/>
              </a:rPr>
              <a:t>Repurposing</a:t>
            </a:r>
          </a:p>
        </p:txBody>
      </p:sp>
      <p:cxnSp>
        <p:nvCxnSpPr>
          <p:cNvPr id="96" name="Shape 95"/>
          <p:cNvCxnSpPr>
            <a:stCxn id="62" idx="4"/>
            <a:endCxn id="65" idx="0"/>
          </p:cNvCxnSpPr>
          <p:nvPr/>
        </p:nvCxnSpPr>
        <p:spPr>
          <a:xfrm rot="16200000" flipH="1">
            <a:off x="4460875" y="3714750"/>
            <a:ext cx="1774825" cy="3175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454025" y="1203325"/>
            <a:ext cx="6022975" cy="204311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468313" y="2874963"/>
            <a:ext cx="214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alibri" pitchFamily="34" charset="0"/>
              </a:rPr>
              <a:t>Principal Investigator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394200" y="4249738"/>
            <a:ext cx="4279900" cy="22447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221538" y="6156325"/>
            <a:ext cx="1495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alibri" pitchFamily="34" charset="0"/>
              </a:rPr>
              <a:t>Someone Else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  <p:bldP spid="95" grpId="0"/>
      <p:bldP spid="99" grpId="0" animBg="1"/>
      <p:bldP spid="100" grpId="0"/>
      <p:bldP spid="101" grpId="0" animBg="1"/>
      <p:bldP spid="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57175"/>
            <a:ext cx="5546725" cy="655638"/>
          </a:xfrm>
        </p:spPr>
        <p:txBody>
          <a:bodyPr/>
          <a:lstStyle/>
          <a:p>
            <a:pPr algn="l"/>
            <a:r>
              <a:rPr lang="en-US" sz="3200" smtClean="0"/>
              <a:t>Spatial/Temporal Data</a:t>
            </a:r>
          </a:p>
        </p:txBody>
      </p:sp>
      <p:pic>
        <p:nvPicPr>
          <p:cNvPr id="190469" name="Picture 5" descr="2001-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4413" y="1958975"/>
            <a:ext cx="5027612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0" name="Picture 6" descr="1900-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4413" y="1958975"/>
            <a:ext cx="5027612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1" name="Picture 7" descr="1926-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4413" y="1958975"/>
            <a:ext cx="5027612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2" name="Picture 8" descr="1951-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4413" y="1958975"/>
            <a:ext cx="5027612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3" name="Picture 9" descr="1976-20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4413" y="1958975"/>
            <a:ext cx="5027612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2695575" y="6069013"/>
            <a:ext cx="1081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1900-1925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3898900" y="6069013"/>
            <a:ext cx="1081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1926-1950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5103813" y="6069013"/>
            <a:ext cx="1081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1951-1975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6308725" y="6069013"/>
            <a:ext cx="1081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1976-2000</a:t>
            </a:r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7513638" y="6069013"/>
            <a:ext cx="1081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2001-2007</a:t>
            </a: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360363" y="1082675"/>
            <a:ext cx="27559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>
                <a:latin typeface="Calibri" pitchFamily="34" charset="0"/>
              </a:rPr>
              <a:t>The National Ocean Service Hydrographic Survey dataset includes many sources collected at different locations and times. These extents can be described clearly using the ISO objects discussed in this presentation.</a:t>
            </a:r>
          </a:p>
        </p:txBody>
      </p:sp>
      <p:sp>
        <p:nvSpPr>
          <p:cNvPr id="190480" name="Text Box 16"/>
          <p:cNvSpPr txBox="1">
            <a:spLocks noChangeArrowheads="1"/>
          </p:cNvSpPr>
          <p:nvPr/>
        </p:nvSpPr>
        <p:spPr bwMode="auto">
          <a:xfrm>
            <a:off x="6545263" y="3671888"/>
            <a:ext cx="1409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alibri" pitchFamily="34" charset="0"/>
              </a:rPr>
              <a:t>Long Island</a:t>
            </a:r>
          </a:p>
        </p:txBody>
      </p:sp>
      <p:sp>
        <p:nvSpPr>
          <p:cNvPr id="190481" name="Text Box 17"/>
          <p:cNvSpPr txBox="1">
            <a:spLocks noChangeArrowheads="1"/>
          </p:cNvSpPr>
          <p:nvPr/>
        </p:nvSpPr>
        <p:spPr bwMode="auto">
          <a:xfrm>
            <a:off x="3454400" y="3168650"/>
            <a:ext cx="1458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alibri" pitchFamily="34" charset="0"/>
              </a:rPr>
              <a:t>New Jersey</a:t>
            </a:r>
          </a:p>
        </p:txBody>
      </p:sp>
      <p:pic>
        <p:nvPicPr>
          <p:cNvPr id="190482" name="Picture 18" descr="NULL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1238" y="1949450"/>
            <a:ext cx="5027612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83" name="Text Box 19"/>
          <p:cNvSpPr txBox="1">
            <a:spLocks noChangeArrowheads="1"/>
          </p:cNvSpPr>
          <p:nvPr/>
        </p:nvSpPr>
        <p:spPr bwMode="auto">
          <a:xfrm>
            <a:off x="358775" y="4460875"/>
            <a:ext cx="2755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>
                <a:latin typeface="Calibri" pitchFamily="34" charset="0"/>
              </a:rPr>
              <a:t>The metadata evolves from a single extent to a complete spatial / temporal dataset.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4" grpId="0"/>
      <p:bldP spid="190475" grpId="0"/>
      <p:bldP spid="190476" grpId="0"/>
      <p:bldP spid="190477" grpId="0"/>
      <p:bldP spid="190478" grpId="0"/>
      <p:bldP spid="190480" grpId="0"/>
      <p:bldP spid="190481" grpId="0"/>
      <p:bldP spid="1904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84575" y="2489200"/>
            <a:ext cx="1987550" cy="1868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Documentation</a:t>
            </a:r>
            <a:endParaRPr lang="en-US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Repository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ISO 19115, 19115-2, 19119 and extensions</a:t>
            </a:r>
          </a:p>
        </p:txBody>
      </p:sp>
      <p:cxnSp>
        <p:nvCxnSpPr>
          <p:cNvPr id="6" name="Shape 13"/>
          <p:cNvCxnSpPr>
            <a:stCxn id="9" idx="3"/>
            <a:endCxn id="4" idx="3"/>
          </p:cNvCxnSpPr>
          <p:nvPr/>
        </p:nvCxnSpPr>
        <p:spPr>
          <a:xfrm flipV="1">
            <a:off x="2884488" y="4084638"/>
            <a:ext cx="992187" cy="938212"/>
          </a:xfrm>
          <a:prstGeom prst="curvedConnector2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Multidocument 8"/>
          <p:cNvSpPr/>
          <p:nvPr/>
        </p:nvSpPr>
        <p:spPr>
          <a:xfrm>
            <a:off x="1554163" y="4481513"/>
            <a:ext cx="1330325" cy="1081087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THREDDS</a:t>
            </a:r>
          </a:p>
        </p:txBody>
      </p:sp>
      <p:sp>
        <p:nvSpPr>
          <p:cNvPr id="14" name="Flowchart: Multidocument 13"/>
          <p:cNvSpPr/>
          <p:nvPr/>
        </p:nvSpPr>
        <p:spPr>
          <a:xfrm>
            <a:off x="1554163" y="2890838"/>
            <a:ext cx="1330325" cy="1082675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netCDF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Shape 13"/>
          <p:cNvCxnSpPr>
            <a:stCxn id="14" idx="3"/>
            <a:endCxn id="4" idx="2"/>
          </p:cNvCxnSpPr>
          <p:nvPr/>
        </p:nvCxnSpPr>
        <p:spPr>
          <a:xfrm flipV="1">
            <a:off x="2884488" y="3424238"/>
            <a:ext cx="700087" cy="793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Multidocument 17"/>
          <p:cNvSpPr/>
          <p:nvPr/>
        </p:nvSpPr>
        <p:spPr>
          <a:xfrm>
            <a:off x="6248400" y="1282700"/>
            <a:ext cx="1328738" cy="1082675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DIF, </a:t>
            </a:r>
            <a:r>
              <a:rPr lang="en-US" sz="1400" dirty="0">
                <a:solidFill>
                  <a:schemeClr val="tx1"/>
                </a:solidFill>
              </a:rPr>
              <a:t>FGDC,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Data.Gov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Flowchart: Multidocument 18"/>
          <p:cNvSpPr/>
          <p:nvPr/>
        </p:nvSpPr>
        <p:spPr>
          <a:xfrm>
            <a:off x="6248400" y="2890838"/>
            <a:ext cx="1328738" cy="1082675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SensorML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Flowchart: Multidocument 19"/>
          <p:cNvSpPr/>
          <p:nvPr/>
        </p:nvSpPr>
        <p:spPr>
          <a:xfrm>
            <a:off x="6248400" y="4481513"/>
            <a:ext cx="1439863" cy="1081087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WCS, WMS, WFS, SOS</a:t>
            </a:r>
          </a:p>
        </p:txBody>
      </p:sp>
      <p:cxnSp>
        <p:nvCxnSpPr>
          <p:cNvPr id="21" name="Shape 13"/>
          <p:cNvCxnSpPr>
            <a:stCxn id="4" idx="6"/>
            <a:endCxn id="19" idx="1"/>
          </p:cNvCxnSpPr>
          <p:nvPr/>
        </p:nvCxnSpPr>
        <p:spPr>
          <a:xfrm>
            <a:off x="5572125" y="3424238"/>
            <a:ext cx="676275" cy="793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13"/>
          <p:cNvCxnSpPr>
            <a:stCxn id="4" idx="5"/>
            <a:endCxn id="20" idx="1"/>
          </p:cNvCxnSpPr>
          <p:nvPr/>
        </p:nvCxnSpPr>
        <p:spPr>
          <a:xfrm rot="16200000" flipH="1">
            <a:off x="5296694" y="4069557"/>
            <a:ext cx="936625" cy="966787"/>
          </a:xfrm>
          <a:prstGeom prst="curvedConnector2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13"/>
          <p:cNvCxnSpPr>
            <a:stCxn id="4" idx="7"/>
            <a:endCxn id="18" idx="1"/>
          </p:cNvCxnSpPr>
          <p:nvPr/>
        </p:nvCxnSpPr>
        <p:spPr>
          <a:xfrm rot="5400000" flipH="1" flipV="1">
            <a:off x="5295107" y="1810544"/>
            <a:ext cx="939800" cy="966787"/>
          </a:xfrm>
          <a:prstGeom prst="curvedConnector2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Multidocument 30"/>
          <p:cNvSpPr/>
          <p:nvPr/>
        </p:nvSpPr>
        <p:spPr>
          <a:xfrm>
            <a:off x="1558925" y="1282700"/>
            <a:ext cx="1330325" cy="1082675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ISO</a:t>
            </a:r>
          </a:p>
        </p:txBody>
      </p:sp>
      <p:cxnSp>
        <p:nvCxnSpPr>
          <p:cNvPr id="32" name="Shape 13"/>
          <p:cNvCxnSpPr>
            <a:stCxn id="4" idx="1"/>
            <a:endCxn id="31" idx="3"/>
          </p:cNvCxnSpPr>
          <p:nvPr/>
        </p:nvCxnSpPr>
        <p:spPr>
          <a:xfrm rot="16200000" flipV="1">
            <a:off x="2913063" y="1800225"/>
            <a:ext cx="939800" cy="987425"/>
          </a:xfrm>
          <a:prstGeom prst="curvedConnector2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Multidocument 15"/>
          <p:cNvSpPr/>
          <p:nvPr/>
        </p:nvSpPr>
        <p:spPr>
          <a:xfrm>
            <a:off x="3819525" y="5054600"/>
            <a:ext cx="1330325" cy="1082675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KML</a:t>
            </a:r>
          </a:p>
        </p:txBody>
      </p:sp>
      <p:cxnSp>
        <p:nvCxnSpPr>
          <p:cNvPr id="17" name="Shape 13"/>
          <p:cNvCxnSpPr>
            <a:stCxn id="16" idx="0"/>
            <a:endCxn id="4" idx="4"/>
          </p:cNvCxnSpPr>
          <p:nvPr/>
        </p:nvCxnSpPr>
        <p:spPr>
          <a:xfrm rot="5400000" flipH="1" flipV="1">
            <a:off x="4229101" y="4705350"/>
            <a:ext cx="696912" cy="158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1788" y="274638"/>
            <a:ext cx="6816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Calibri" pitchFamily="34" charset="0"/>
                <a:ea typeface="+mj-ea"/>
                <a:cs typeface="+mj-cs"/>
              </a:rPr>
              <a:t>Multiple Dialects Revisited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34963" y="288925"/>
            <a:ext cx="7440612" cy="558800"/>
          </a:xfrm>
        </p:spPr>
        <p:txBody>
          <a:bodyPr/>
          <a:lstStyle/>
          <a:p>
            <a:pPr algn="l"/>
            <a:r>
              <a:rPr lang="en-US" sz="3200" smtClean="0"/>
              <a:t>Multiple Dialects: THREDDS Data Server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1081088" y="4706938"/>
            <a:ext cx="1046162" cy="1028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THREDDS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Catalog</a:t>
            </a:r>
            <a:endParaRPr lang="en-US" sz="1400" dirty="0">
              <a:latin typeface="+mn-lt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660400" y="6024563"/>
            <a:ext cx="327025" cy="398462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latin typeface="Arial" charset="0"/>
              </a:rPr>
              <a:t>file1.nc</a:t>
            </a:r>
            <a:endParaRPr lang="en-US" sz="600" dirty="0">
              <a:latin typeface="Arial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1177925" y="6015038"/>
            <a:ext cx="325438" cy="398462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latin typeface="Arial" charset="0"/>
              </a:rPr>
              <a:t>file2.nc</a:t>
            </a:r>
            <a:endParaRPr lang="en-US" sz="600" dirty="0">
              <a:latin typeface="Arial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1695450" y="6015038"/>
            <a:ext cx="325438" cy="398462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latin typeface="Arial" charset="0"/>
              </a:rPr>
              <a:t>file3.nc</a:t>
            </a:r>
            <a:endParaRPr lang="en-US" sz="600" dirty="0">
              <a:latin typeface="Arial" charset="0"/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2211388" y="6015038"/>
            <a:ext cx="327025" cy="398462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latin typeface="Arial" charset="0"/>
              </a:rPr>
              <a:t>file4.nc</a:t>
            </a:r>
            <a:endParaRPr lang="en-US" sz="600" dirty="0">
              <a:latin typeface="Arial" charset="0"/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4121150" y="6015038"/>
            <a:ext cx="325438" cy="398462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latin typeface="Arial" charset="0"/>
              </a:rPr>
              <a:t>file1.nc</a:t>
            </a:r>
            <a:endParaRPr lang="en-US" sz="600" dirty="0">
              <a:latin typeface="Arial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7094538" y="6029325"/>
            <a:ext cx="327025" cy="398463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latin typeface="Arial" charset="0"/>
              </a:rPr>
              <a:t>file.nc</a:t>
            </a:r>
            <a:endParaRPr lang="en-US" sz="600" dirty="0">
              <a:latin typeface="Arial" charset="0"/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6589713" y="6029325"/>
            <a:ext cx="325437" cy="398463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latin typeface="Arial" charset="0"/>
              </a:rPr>
              <a:t>file.nc</a:t>
            </a:r>
            <a:endParaRPr lang="en-US" sz="600" dirty="0">
              <a:latin typeface="Arial" charset="0"/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7600950" y="6029325"/>
            <a:ext cx="325438" cy="398463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latin typeface="Arial" charset="0"/>
              </a:rPr>
              <a:t>file.nc</a:t>
            </a:r>
            <a:endParaRPr lang="en-US" sz="600" dirty="0">
              <a:latin typeface="Arial" charset="0"/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4648200" y="6015038"/>
            <a:ext cx="327025" cy="398462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latin typeface="Arial" charset="0"/>
              </a:rPr>
              <a:t>file2.nc</a:t>
            </a:r>
            <a:endParaRPr lang="en-US" sz="600" dirty="0">
              <a:latin typeface="Arial" charset="0"/>
            </a:endParaRPr>
          </a:p>
        </p:txBody>
      </p:sp>
      <p:sp>
        <p:nvSpPr>
          <p:cNvPr id="15" name="Folded Corner 14"/>
          <p:cNvSpPr/>
          <p:nvPr/>
        </p:nvSpPr>
        <p:spPr>
          <a:xfrm>
            <a:off x="8105775" y="6029325"/>
            <a:ext cx="325438" cy="398463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latin typeface="Arial" charset="0"/>
              </a:rPr>
              <a:t>file.nc</a:t>
            </a:r>
            <a:endParaRPr lang="en-US" sz="600" dirty="0">
              <a:latin typeface="Arial" charset="0"/>
            </a:endParaRPr>
          </a:p>
        </p:txBody>
      </p:sp>
      <p:cxnSp>
        <p:nvCxnSpPr>
          <p:cNvPr id="17" name="Curved Connector 16"/>
          <p:cNvCxnSpPr>
            <a:stCxn id="5" idx="0"/>
            <a:endCxn id="4" idx="3"/>
          </p:cNvCxnSpPr>
          <p:nvPr/>
        </p:nvCxnSpPr>
        <p:spPr>
          <a:xfrm rot="5400000" flipH="1" flipV="1">
            <a:off x="808832" y="5599906"/>
            <a:ext cx="439738" cy="40957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6" idx="0"/>
            <a:endCxn id="4" idx="3"/>
          </p:cNvCxnSpPr>
          <p:nvPr/>
        </p:nvCxnSpPr>
        <p:spPr>
          <a:xfrm rot="16200000" flipV="1">
            <a:off x="1072356" y="5745957"/>
            <a:ext cx="430213" cy="10795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8" idx="0"/>
            <a:endCxn id="4" idx="5"/>
          </p:cNvCxnSpPr>
          <p:nvPr/>
        </p:nvCxnSpPr>
        <p:spPr>
          <a:xfrm rot="5400000" flipH="1" flipV="1">
            <a:off x="1701006" y="5741194"/>
            <a:ext cx="430213" cy="11747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9" idx="0"/>
            <a:endCxn id="4" idx="5"/>
          </p:cNvCxnSpPr>
          <p:nvPr/>
        </p:nvCxnSpPr>
        <p:spPr>
          <a:xfrm rot="16200000" flipV="1">
            <a:off x="1959768" y="5599907"/>
            <a:ext cx="430213" cy="40005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0" idx="0"/>
            <a:endCxn id="28" idx="4"/>
          </p:cNvCxnSpPr>
          <p:nvPr/>
        </p:nvCxnSpPr>
        <p:spPr>
          <a:xfrm rot="5400000" flipH="1" flipV="1">
            <a:off x="4280694" y="5738019"/>
            <a:ext cx="279400" cy="27463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4" idx="0"/>
            <a:endCxn id="28" idx="4"/>
          </p:cNvCxnSpPr>
          <p:nvPr/>
        </p:nvCxnSpPr>
        <p:spPr>
          <a:xfrm rot="16200000" flipV="1">
            <a:off x="4545013" y="5748338"/>
            <a:ext cx="279400" cy="2540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7116763" y="4725988"/>
            <a:ext cx="1047750" cy="1028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THREDDS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Catalog</a:t>
            </a:r>
            <a:endParaRPr lang="en-US" sz="1400" dirty="0">
              <a:latin typeface="+mn-lt"/>
            </a:endParaRP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4033838" y="4706938"/>
            <a:ext cx="1047750" cy="1028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THREDDS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Catalog</a:t>
            </a:r>
            <a:endParaRPr lang="en-US" sz="1400" dirty="0">
              <a:latin typeface="+mn-lt"/>
            </a:endParaRPr>
          </a:p>
        </p:txBody>
      </p:sp>
      <p:cxnSp>
        <p:nvCxnSpPr>
          <p:cNvPr id="37" name="Curved Connector 36"/>
          <p:cNvCxnSpPr>
            <a:stCxn id="11" idx="0"/>
            <a:endCxn id="27" idx="4"/>
          </p:cNvCxnSpPr>
          <p:nvPr/>
        </p:nvCxnSpPr>
        <p:spPr>
          <a:xfrm rot="5400000" flipH="1" flipV="1">
            <a:off x="7312025" y="5700713"/>
            <a:ext cx="274637" cy="382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6"/>
          <p:cNvCxnSpPr>
            <a:stCxn id="12" idx="0"/>
            <a:endCxn id="27" idx="4"/>
          </p:cNvCxnSpPr>
          <p:nvPr/>
        </p:nvCxnSpPr>
        <p:spPr>
          <a:xfrm rot="5400000" flipH="1" flipV="1">
            <a:off x="7058819" y="5447507"/>
            <a:ext cx="274637" cy="8890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36"/>
          <p:cNvCxnSpPr>
            <a:stCxn id="15" idx="0"/>
            <a:endCxn id="27" idx="4"/>
          </p:cNvCxnSpPr>
          <p:nvPr/>
        </p:nvCxnSpPr>
        <p:spPr>
          <a:xfrm rot="16200000" flipV="1">
            <a:off x="7817644" y="5577682"/>
            <a:ext cx="274637" cy="62865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36"/>
          <p:cNvCxnSpPr>
            <a:stCxn id="13" idx="0"/>
            <a:endCxn id="27" idx="4"/>
          </p:cNvCxnSpPr>
          <p:nvPr/>
        </p:nvCxnSpPr>
        <p:spPr>
          <a:xfrm rot="16200000" flipV="1">
            <a:off x="7564438" y="5830888"/>
            <a:ext cx="274637" cy="12223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4" idx="7"/>
            <a:endCxn id="83" idx="2"/>
          </p:cNvCxnSpPr>
          <p:nvPr/>
        </p:nvCxnSpPr>
        <p:spPr>
          <a:xfrm rot="5400000" flipH="1" flipV="1">
            <a:off x="3051176" y="3351212"/>
            <a:ext cx="430212" cy="2582863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2928938" y="4073525"/>
            <a:ext cx="3255962" cy="3540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Extract Data</a:t>
            </a:r>
            <a:endParaRPr lang="en-US" dirty="0">
              <a:latin typeface="+mn-lt"/>
            </a:endParaRPr>
          </a:p>
        </p:txBody>
      </p:sp>
      <p:cxnSp>
        <p:nvCxnSpPr>
          <p:cNvPr id="86" name="Curved Connector 85"/>
          <p:cNvCxnSpPr>
            <a:stCxn id="27" idx="1"/>
            <a:endCxn id="83" idx="2"/>
          </p:cNvCxnSpPr>
          <p:nvPr/>
        </p:nvCxnSpPr>
        <p:spPr>
          <a:xfrm rot="16200000" flipV="1">
            <a:off x="5689601" y="3295650"/>
            <a:ext cx="449262" cy="271303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28" idx="0"/>
            <a:endCxn id="83" idx="2"/>
          </p:cNvCxnSpPr>
          <p:nvPr/>
        </p:nvCxnSpPr>
        <p:spPr>
          <a:xfrm rot="5400000" flipH="1" flipV="1">
            <a:off x="4416425" y="4567238"/>
            <a:ext cx="280987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Process 52"/>
          <p:cNvSpPr/>
          <p:nvPr/>
        </p:nvSpPr>
        <p:spPr>
          <a:xfrm>
            <a:off x="454025" y="1387475"/>
            <a:ext cx="2655888" cy="170973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+mn-lt"/>
              </a:rPr>
              <a:t>OPeNDAP</a:t>
            </a:r>
            <a:endParaRPr lang="en-US" sz="3200" dirty="0">
              <a:latin typeface="+mn-lt"/>
            </a:endParaRPr>
          </a:p>
        </p:txBody>
      </p:sp>
      <p:sp>
        <p:nvSpPr>
          <p:cNvPr id="54" name="Flowchart: Process 53"/>
          <p:cNvSpPr/>
          <p:nvPr/>
        </p:nvSpPr>
        <p:spPr>
          <a:xfrm>
            <a:off x="3228975" y="1387475"/>
            <a:ext cx="2655888" cy="170973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</a:rPr>
              <a:t>WMS</a:t>
            </a:r>
            <a:endParaRPr lang="en-US" sz="3200" dirty="0">
              <a:latin typeface="+mn-lt"/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5994400" y="1387475"/>
            <a:ext cx="2655888" cy="170973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</a:rPr>
              <a:t>WCS</a:t>
            </a:r>
            <a:endParaRPr lang="en-US" sz="3200" dirty="0">
              <a:latin typeface="+mn-lt"/>
            </a:endParaRPr>
          </a:p>
        </p:txBody>
      </p:sp>
      <p:cxnSp>
        <p:nvCxnSpPr>
          <p:cNvPr id="56" name="Curved Connector 55"/>
          <p:cNvCxnSpPr>
            <a:stCxn id="83" idx="0"/>
            <a:endCxn id="53" idx="2"/>
          </p:cNvCxnSpPr>
          <p:nvPr/>
        </p:nvCxnSpPr>
        <p:spPr>
          <a:xfrm rot="16200000" flipV="1">
            <a:off x="2682082" y="2197894"/>
            <a:ext cx="976312" cy="277495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55" idx="2"/>
            <a:endCxn id="83" idx="0"/>
          </p:cNvCxnSpPr>
          <p:nvPr/>
        </p:nvCxnSpPr>
        <p:spPr>
          <a:xfrm rot="5400000">
            <a:off x="5452270" y="2202656"/>
            <a:ext cx="976312" cy="276542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83" idx="0"/>
            <a:endCxn id="54" idx="2"/>
          </p:cNvCxnSpPr>
          <p:nvPr/>
        </p:nvCxnSpPr>
        <p:spPr>
          <a:xfrm rot="16200000" flipV="1">
            <a:off x="4069557" y="3585369"/>
            <a:ext cx="976312" cy="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83" grpId="0" animBg="1"/>
      <p:bldP spid="53" grpId="0" animBg="1"/>
      <p:bldP spid="54" grpId="0" animBg="1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34963" y="260350"/>
            <a:ext cx="8339137" cy="612775"/>
          </a:xfrm>
        </p:spPr>
        <p:txBody>
          <a:bodyPr/>
          <a:lstStyle/>
          <a:p>
            <a:pPr algn="l"/>
            <a:r>
              <a:rPr lang="en-US" sz="3200" smtClean="0"/>
              <a:t>Multiple Dialects: Web Accessible Folders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38" y="1219200"/>
            <a:ext cx="594995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7200" y="1814513"/>
            <a:ext cx="56769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REDDS_Doj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75" y="1647825"/>
            <a:ext cx="4454525" cy="3749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" name="Picture 13" descr="THREDDS_Dojo2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0438" y="1633538"/>
            <a:ext cx="4454525" cy="3749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338138" y="301625"/>
            <a:ext cx="8067675" cy="523875"/>
          </a:xfrm>
        </p:spPr>
        <p:txBody>
          <a:bodyPr/>
          <a:lstStyle/>
          <a:p>
            <a:pPr algn="l"/>
            <a:r>
              <a:rPr lang="en-US" sz="3200" smtClean="0"/>
              <a:t>Multiple Dialects: Documentation Extraction</a:t>
            </a:r>
          </a:p>
        </p:txBody>
      </p:sp>
      <p:grpSp>
        <p:nvGrpSpPr>
          <p:cNvPr id="25605" name="Group 3"/>
          <p:cNvGrpSpPr>
            <a:grpSpLocks/>
          </p:cNvGrpSpPr>
          <p:nvPr/>
        </p:nvGrpSpPr>
        <p:grpSpPr bwMode="auto">
          <a:xfrm>
            <a:off x="458788" y="4852988"/>
            <a:ext cx="1843087" cy="1701800"/>
            <a:chOff x="6589415" y="4725398"/>
            <a:chExt cx="1842378" cy="1701699"/>
          </a:xfrm>
        </p:grpSpPr>
        <p:sp>
          <p:nvSpPr>
            <p:cNvPr id="5" name="Folded Corner 4"/>
            <p:cNvSpPr/>
            <p:nvPr/>
          </p:nvSpPr>
          <p:spPr>
            <a:xfrm>
              <a:off x="7095632" y="6028658"/>
              <a:ext cx="325313" cy="398439"/>
            </a:xfrm>
            <a:prstGeom prst="foldedCorne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latin typeface="+mn-lt"/>
                </a:rPr>
                <a:t>file.nc</a:t>
              </a:r>
            </a:p>
          </p:txBody>
        </p:sp>
        <p:sp>
          <p:nvSpPr>
            <p:cNvPr id="6" name="Folded Corner 5"/>
            <p:cNvSpPr/>
            <p:nvPr/>
          </p:nvSpPr>
          <p:spPr>
            <a:xfrm>
              <a:off x="6589415" y="6028658"/>
              <a:ext cx="325312" cy="398439"/>
            </a:xfrm>
            <a:prstGeom prst="foldedCorne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latin typeface="+mn-lt"/>
                </a:rPr>
                <a:t>file.nc</a:t>
              </a:r>
            </a:p>
          </p:txBody>
        </p:sp>
        <p:sp>
          <p:nvSpPr>
            <p:cNvPr id="7" name="Folded Corner 6"/>
            <p:cNvSpPr/>
            <p:nvPr/>
          </p:nvSpPr>
          <p:spPr>
            <a:xfrm>
              <a:off x="7600263" y="6028658"/>
              <a:ext cx="325313" cy="398439"/>
            </a:xfrm>
            <a:prstGeom prst="foldedCorne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latin typeface="+mn-lt"/>
                </a:rPr>
                <a:t>file.nc</a:t>
              </a:r>
            </a:p>
          </p:txBody>
        </p:sp>
        <p:sp>
          <p:nvSpPr>
            <p:cNvPr id="8" name="Folded Corner 7"/>
            <p:cNvSpPr/>
            <p:nvPr/>
          </p:nvSpPr>
          <p:spPr>
            <a:xfrm>
              <a:off x="8106481" y="6028658"/>
              <a:ext cx="325312" cy="398439"/>
            </a:xfrm>
            <a:prstGeom prst="foldedCorne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latin typeface="+mn-lt"/>
                </a:rPr>
                <a:t>file.nc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117849" y="4725398"/>
              <a:ext cx="1047347" cy="10286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THREDDS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Catalogs</a:t>
              </a:r>
            </a:p>
          </p:txBody>
        </p:sp>
        <p:cxnSp>
          <p:nvCxnSpPr>
            <p:cNvPr id="10" name="Curved Connector 9"/>
            <p:cNvCxnSpPr>
              <a:stCxn id="5" idx="0"/>
              <a:endCxn id="9" idx="4"/>
            </p:cNvCxnSpPr>
            <p:nvPr/>
          </p:nvCxnSpPr>
          <p:spPr>
            <a:xfrm rot="5400000" flipH="1" flipV="1">
              <a:off x="7312198" y="5699334"/>
              <a:ext cx="274621" cy="384027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36"/>
            <p:cNvCxnSpPr>
              <a:stCxn id="6" idx="0"/>
              <a:endCxn id="9" idx="4"/>
            </p:cNvCxnSpPr>
            <p:nvPr/>
          </p:nvCxnSpPr>
          <p:spPr>
            <a:xfrm rot="5400000" flipH="1" flipV="1">
              <a:off x="7059882" y="5447019"/>
              <a:ext cx="274621" cy="888658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6"/>
            <p:cNvCxnSpPr>
              <a:stCxn id="8" idx="0"/>
              <a:endCxn id="9" idx="4"/>
            </p:cNvCxnSpPr>
            <p:nvPr/>
          </p:nvCxnSpPr>
          <p:spPr>
            <a:xfrm rot="16200000" flipV="1">
              <a:off x="7817623" y="5577936"/>
              <a:ext cx="274621" cy="626822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36"/>
            <p:cNvCxnSpPr>
              <a:stCxn id="7" idx="0"/>
              <a:endCxn id="9" idx="4"/>
            </p:cNvCxnSpPr>
            <p:nvPr/>
          </p:nvCxnSpPr>
          <p:spPr>
            <a:xfrm rot="16200000" flipV="1">
              <a:off x="7565307" y="5830252"/>
              <a:ext cx="274621" cy="122191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hape 16"/>
          <p:cNvCxnSpPr>
            <a:stCxn id="9" idx="0"/>
            <a:endCxn id="15" idx="1"/>
          </p:cNvCxnSpPr>
          <p:nvPr/>
        </p:nvCxnSpPr>
        <p:spPr>
          <a:xfrm rot="5400000" flipH="1" flipV="1">
            <a:off x="1209675" y="3824288"/>
            <a:ext cx="1330325" cy="727075"/>
          </a:xfrm>
          <a:prstGeom prst="curved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65888" y="4403725"/>
            <a:ext cx="1700212" cy="615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Documentation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Repository</a:t>
            </a:r>
          </a:p>
        </p:txBody>
      </p:sp>
      <p:cxnSp>
        <p:nvCxnSpPr>
          <p:cNvPr id="21" name="Curved Connector 20"/>
          <p:cNvCxnSpPr>
            <a:stCxn id="29" idx="3"/>
            <a:endCxn id="20" idx="1"/>
          </p:cNvCxnSpPr>
          <p:nvPr/>
        </p:nvCxnSpPr>
        <p:spPr>
          <a:xfrm>
            <a:off x="5070475" y="3709988"/>
            <a:ext cx="1395413" cy="1001712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5695950" y="4692650"/>
            <a:ext cx="708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ISO XML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65888" y="3409950"/>
            <a:ext cx="1700212" cy="3190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Spiral Tracker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5791200" y="3313113"/>
            <a:ext cx="603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HTML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65888" y="2395538"/>
            <a:ext cx="1700212" cy="339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tx1"/>
                </a:solidFill>
              </a:rPr>
              <a:t>NcML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6" name="Curved Connector 25"/>
          <p:cNvCxnSpPr>
            <a:stCxn id="27" idx="3"/>
            <a:endCxn id="25" idx="1"/>
          </p:cNvCxnSpPr>
          <p:nvPr/>
        </p:nvCxnSpPr>
        <p:spPr>
          <a:xfrm flipV="1">
            <a:off x="5219700" y="2565400"/>
            <a:ext cx="1246188" cy="85883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154613" y="3382963"/>
            <a:ext cx="65087" cy="8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07000" y="3492500"/>
            <a:ext cx="1111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59350" y="3630613"/>
            <a:ext cx="111125" cy="160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6" name="Curved Connector 35"/>
          <p:cNvCxnSpPr>
            <a:stCxn id="28" idx="3"/>
            <a:endCxn id="23" idx="1"/>
          </p:cNvCxnSpPr>
          <p:nvPr/>
        </p:nvCxnSpPr>
        <p:spPr>
          <a:xfrm flipV="1">
            <a:off x="5318125" y="3568700"/>
            <a:ext cx="1147763" cy="4763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 animBg="1"/>
      <p:bldP spid="24" grpId="0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m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8" y="1146175"/>
            <a:ext cx="4543425" cy="3825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338138" y="266700"/>
            <a:ext cx="5635625" cy="614363"/>
          </a:xfrm>
        </p:spPr>
        <p:txBody>
          <a:bodyPr/>
          <a:lstStyle/>
          <a:p>
            <a:pPr algn="l"/>
            <a:r>
              <a:rPr lang="en-US" sz="3200" smtClean="0"/>
              <a:t>Documentation in Three Dialects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98813" y="5989638"/>
            <a:ext cx="1700212" cy="615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Documentation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Repository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9900" y="6137275"/>
            <a:ext cx="1700213" cy="3190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Spiral Tracker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7288" y="6126163"/>
            <a:ext cx="1700212" cy="341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tx1"/>
                </a:solidFill>
              </a:rPr>
              <a:t>NcML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8" descr="is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113" y="1679575"/>
            <a:ext cx="4052887" cy="3413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" name="Picture 3" descr="spira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2388" y="2111375"/>
            <a:ext cx="4543425" cy="3824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3"/>
          <p:cNvSpPr>
            <a:spLocks noChangeShapeType="1"/>
          </p:cNvSpPr>
          <p:nvPr/>
        </p:nvSpPr>
        <p:spPr bwMode="auto">
          <a:xfrm>
            <a:off x="471488" y="6391275"/>
            <a:ext cx="8215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466725" y="5580063"/>
            <a:ext cx="1395413" cy="882650"/>
            <a:chOff x="294" y="3431"/>
            <a:chExt cx="879" cy="556"/>
          </a:xfrm>
        </p:grpSpPr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294" y="3431"/>
              <a:ext cx="879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Spiral 1: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Initial Content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27674" name="Rectangle 6"/>
            <p:cNvSpPr>
              <a:spLocks noChangeArrowheads="1"/>
            </p:cNvSpPr>
            <p:nvPr/>
          </p:nvSpPr>
          <p:spPr bwMode="auto">
            <a:xfrm>
              <a:off x="688" y="3897"/>
              <a:ext cx="90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7675" name="AutoShape 7"/>
            <p:cNvCxnSpPr>
              <a:cxnSpLocks noChangeShapeType="1"/>
              <a:stCxn id="4101" idx="2"/>
              <a:endCxn id="27674" idx="0"/>
            </p:cNvCxnSpPr>
            <p:nvPr/>
          </p:nvCxnSpPr>
          <p:spPr bwMode="auto">
            <a:xfrm rot="5400000">
              <a:off x="665" y="3829"/>
              <a:ext cx="136" cy="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</p:spPr>
        </p:cxn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4067175" y="4708525"/>
            <a:ext cx="1998663" cy="1817688"/>
            <a:chOff x="841" y="2945"/>
            <a:chExt cx="1259" cy="1145"/>
          </a:xfrm>
        </p:grpSpPr>
        <p:sp>
          <p:nvSpPr>
            <p:cNvPr id="27670" name="Rectangle 9"/>
            <p:cNvSpPr>
              <a:spLocks noChangeArrowheads="1"/>
            </p:cNvSpPr>
            <p:nvPr/>
          </p:nvSpPr>
          <p:spPr bwMode="auto">
            <a:xfrm>
              <a:off x="1008" y="3648"/>
              <a:ext cx="926" cy="4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841" y="2945"/>
              <a:ext cx="1259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Metadata Content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Calibri" pitchFamily="34" charset="0"/>
                </a:rPr>
                <a:t>Independent of standard</a:t>
              </a:r>
            </a:p>
          </p:txBody>
        </p:sp>
        <p:cxnSp>
          <p:nvCxnSpPr>
            <p:cNvPr id="27672" name="AutoShape 11"/>
            <p:cNvCxnSpPr>
              <a:cxnSpLocks noChangeShapeType="1"/>
              <a:stCxn id="4106" idx="2"/>
              <a:endCxn id="27670" idx="0"/>
            </p:cNvCxnSpPr>
            <p:nvPr/>
          </p:nvCxnSpPr>
          <p:spPr bwMode="auto">
            <a:xfrm rot="16200000" flipH="1">
              <a:off x="1284" y="3461"/>
              <a:ext cx="373" cy="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</p:spPr>
        </p:cxnSp>
      </p:grpSp>
      <p:sp>
        <p:nvSpPr>
          <p:cNvPr id="27653" name="Rectangle 41"/>
          <p:cNvSpPr>
            <a:spLocks noChangeArrowheads="1"/>
          </p:cNvSpPr>
          <p:nvPr/>
        </p:nvSpPr>
        <p:spPr bwMode="auto">
          <a:xfrm>
            <a:off x="2052638" y="136842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4" name="Rectangle 42"/>
          <p:cNvSpPr>
            <a:spLocks noChangeArrowheads="1"/>
          </p:cNvSpPr>
          <p:nvPr/>
        </p:nvSpPr>
        <p:spPr bwMode="auto">
          <a:xfrm>
            <a:off x="3033713" y="157321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804863" y="1574800"/>
            <a:ext cx="7491412" cy="4878388"/>
          </a:xfrm>
          <a:custGeom>
            <a:avLst/>
            <a:gdLst>
              <a:gd name="connsiteX0" fmla="*/ 0 w 7828642"/>
              <a:gd name="connsiteY0" fmla="*/ 4815114 h 4878614"/>
              <a:gd name="connsiteX1" fmla="*/ 4463143 w 7828642"/>
              <a:gd name="connsiteY1" fmla="*/ 4826000 h 4878614"/>
              <a:gd name="connsiteX2" fmla="*/ 5660571 w 7828642"/>
              <a:gd name="connsiteY2" fmla="*/ 4499429 h 4878614"/>
              <a:gd name="connsiteX3" fmla="*/ 6509657 w 7828642"/>
              <a:gd name="connsiteY3" fmla="*/ 3759200 h 4878614"/>
              <a:gd name="connsiteX4" fmla="*/ 6825343 w 7828642"/>
              <a:gd name="connsiteY4" fmla="*/ 2899229 h 4878614"/>
              <a:gd name="connsiteX5" fmla="*/ 6694714 w 7828642"/>
              <a:gd name="connsiteY5" fmla="*/ 1832429 h 4878614"/>
              <a:gd name="connsiteX6" fmla="*/ 6019800 w 7828642"/>
              <a:gd name="connsiteY6" fmla="*/ 918029 h 4878614"/>
              <a:gd name="connsiteX7" fmla="*/ 5007428 w 7828642"/>
              <a:gd name="connsiteY7" fmla="*/ 428171 h 4878614"/>
              <a:gd name="connsiteX8" fmla="*/ 3733800 w 7828642"/>
              <a:gd name="connsiteY8" fmla="*/ 449943 h 4878614"/>
              <a:gd name="connsiteX9" fmla="*/ 2623457 w 7828642"/>
              <a:gd name="connsiteY9" fmla="*/ 1081314 h 4878614"/>
              <a:gd name="connsiteX10" fmla="*/ 2013857 w 7828642"/>
              <a:gd name="connsiteY10" fmla="*/ 2431143 h 4878614"/>
              <a:gd name="connsiteX11" fmla="*/ 2220685 w 7828642"/>
              <a:gd name="connsiteY11" fmla="*/ 3530600 h 4878614"/>
              <a:gd name="connsiteX12" fmla="*/ 3015343 w 7828642"/>
              <a:gd name="connsiteY12" fmla="*/ 4423229 h 4878614"/>
              <a:gd name="connsiteX13" fmla="*/ 3886200 w 7828642"/>
              <a:gd name="connsiteY13" fmla="*/ 4793343 h 4878614"/>
              <a:gd name="connsiteX14" fmla="*/ 4452257 w 7828642"/>
              <a:gd name="connsiteY14" fmla="*/ 4815114 h 4878614"/>
              <a:gd name="connsiteX15" fmla="*/ 5845628 w 7828642"/>
              <a:gd name="connsiteY15" fmla="*/ 4521200 h 4878614"/>
              <a:gd name="connsiteX16" fmla="*/ 6792685 w 7828642"/>
              <a:gd name="connsiteY16" fmla="*/ 3585029 h 4878614"/>
              <a:gd name="connsiteX17" fmla="*/ 7086600 w 7828642"/>
              <a:gd name="connsiteY17" fmla="*/ 2398486 h 4878614"/>
              <a:gd name="connsiteX18" fmla="*/ 6716485 w 7828642"/>
              <a:gd name="connsiteY18" fmla="*/ 1244600 h 4878614"/>
              <a:gd name="connsiteX19" fmla="*/ 5769428 w 7828642"/>
              <a:gd name="connsiteY19" fmla="*/ 330200 h 4878614"/>
              <a:gd name="connsiteX20" fmla="*/ 4376057 w 7828642"/>
              <a:gd name="connsiteY20" fmla="*/ 14514 h 4878614"/>
              <a:gd name="connsiteX21" fmla="*/ 2634343 w 7828642"/>
              <a:gd name="connsiteY21" fmla="*/ 417286 h 4878614"/>
              <a:gd name="connsiteX22" fmla="*/ 1730828 w 7828642"/>
              <a:gd name="connsiteY22" fmla="*/ 1701800 h 4878614"/>
              <a:gd name="connsiteX23" fmla="*/ 1524000 w 7828642"/>
              <a:gd name="connsiteY23" fmla="*/ 2899229 h 4878614"/>
              <a:gd name="connsiteX24" fmla="*/ 2057400 w 7828642"/>
              <a:gd name="connsiteY24" fmla="*/ 4281714 h 4878614"/>
              <a:gd name="connsiteX25" fmla="*/ 3374571 w 7828642"/>
              <a:gd name="connsiteY25" fmla="*/ 4706257 h 4878614"/>
              <a:gd name="connsiteX26" fmla="*/ 4495800 w 7828642"/>
              <a:gd name="connsiteY26" fmla="*/ 4826000 h 4878614"/>
              <a:gd name="connsiteX27" fmla="*/ 5519057 w 7828642"/>
              <a:gd name="connsiteY27" fmla="*/ 4706257 h 4878614"/>
              <a:gd name="connsiteX28" fmla="*/ 6988628 w 7828642"/>
              <a:gd name="connsiteY28" fmla="*/ 4107543 h 4878614"/>
              <a:gd name="connsiteX29" fmla="*/ 7707085 w 7828642"/>
              <a:gd name="connsiteY29" fmla="*/ 2942771 h 4878614"/>
              <a:gd name="connsiteX30" fmla="*/ 7717971 w 7828642"/>
              <a:gd name="connsiteY30" fmla="*/ 1658257 h 487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28642" h="4878614">
                <a:moveTo>
                  <a:pt x="0" y="4815114"/>
                </a:moveTo>
                <a:cubicBezTo>
                  <a:pt x="1759857" y="4846864"/>
                  <a:pt x="3519714" y="4878614"/>
                  <a:pt x="4463143" y="4826000"/>
                </a:cubicBezTo>
                <a:cubicBezTo>
                  <a:pt x="5406572" y="4773386"/>
                  <a:pt x="5319486" y="4677229"/>
                  <a:pt x="5660571" y="4499429"/>
                </a:cubicBezTo>
                <a:cubicBezTo>
                  <a:pt x="6001656" y="4321629"/>
                  <a:pt x="6315528" y="4025900"/>
                  <a:pt x="6509657" y="3759200"/>
                </a:cubicBezTo>
                <a:cubicBezTo>
                  <a:pt x="6703786" y="3492500"/>
                  <a:pt x="6794500" y="3220357"/>
                  <a:pt x="6825343" y="2899229"/>
                </a:cubicBezTo>
                <a:cubicBezTo>
                  <a:pt x="6856186" y="2578101"/>
                  <a:pt x="6828971" y="2162629"/>
                  <a:pt x="6694714" y="1832429"/>
                </a:cubicBezTo>
                <a:cubicBezTo>
                  <a:pt x="6560457" y="1502229"/>
                  <a:pt x="6301014" y="1152072"/>
                  <a:pt x="6019800" y="918029"/>
                </a:cubicBezTo>
                <a:cubicBezTo>
                  <a:pt x="5738586" y="683986"/>
                  <a:pt x="5388428" y="506185"/>
                  <a:pt x="5007428" y="428171"/>
                </a:cubicBezTo>
                <a:cubicBezTo>
                  <a:pt x="4626428" y="350157"/>
                  <a:pt x="4131128" y="341086"/>
                  <a:pt x="3733800" y="449943"/>
                </a:cubicBezTo>
                <a:cubicBezTo>
                  <a:pt x="3336472" y="558800"/>
                  <a:pt x="2910114" y="751114"/>
                  <a:pt x="2623457" y="1081314"/>
                </a:cubicBezTo>
                <a:cubicBezTo>
                  <a:pt x="2336800" y="1411514"/>
                  <a:pt x="2080986" y="2022929"/>
                  <a:pt x="2013857" y="2431143"/>
                </a:cubicBezTo>
                <a:cubicBezTo>
                  <a:pt x="1946728" y="2839357"/>
                  <a:pt x="2053771" y="3198586"/>
                  <a:pt x="2220685" y="3530600"/>
                </a:cubicBezTo>
                <a:cubicBezTo>
                  <a:pt x="2387599" y="3862614"/>
                  <a:pt x="2737757" y="4212772"/>
                  <a:pt x="3015343" y="4423229"/>
                </a:cubicBezTo>
                <a:cubicBezTo>
                  <a:pt x="3292929" y="4633686"/>
                  <a:pt x="3646714" y="4728029"/>
                  <a:pt x="3886200" y="4793343"/>
                </a:cubicBezTo>
                <a:cubicBezTo>
                  <a:pt x="4125686" y="4858657"/>
                  <a:pt x="4125686" y="4860471"/>
                  <a:pt x="4452257" y="4815114"/>
                </a:cubicBezTo>
                <a:cubicBezTo>
                  <a:pt x="4778828" y="4769757"/>
                  <a:pt x="5455557" y="4726214"/>
                  <a:pt x="5845628" y="4521200"/>
                </a:cubicBezTo>
                <a:cubicBezTo>
                  <a:pt x="6235699" y="4316186"/>
                  <a:pt x="6585856" y="3938815"/>
                  <a:pt x="6792685" y="3585029"/>
                </a:cubicBezTo>
                <a:cubicBezTo>
                  <a:pt x="6999514" y="3231243"/>
                  <a:pt x="7099300" y="2788558"/>
                  <a:pt x="7086600" y="2398486"/>
                </a:cubicBezTo>
                <a:cubicBezTo>
                  <a:pt x="7073900" y="2008414"/>
                  <a:pt x="6936014" y="1589314"/>
                  <a:pt x="6716485" y="1244600"/>
                </a:cubicBezTo>
                <a:cubicBezTo>
                  <a:pt x="6496956" y="899886"/>
                  <a:pt x="6159499" y="535214"/>
                  <a:pt x="5769428" y="330200"/>
                </a:cubicBezTo>
                <a:cubicBezTo>
                  <a:pt x="5379357" y="125186"/>
                  <a:pt x="4898571" y="0"/>
                  <a:pt x="4376057" y="14514"/>
                </a:cubicBezTo>
                <a:cubicBezTo>
                  <a:pt x="3853543" y="29028"/>
                  <a:pt x="3075214" y="136072"/>
                  <a:pt x="2634343" y="417286"/>
                </a:cubicBezTo>
                <a:cubicBezTo>
                  <a:pt x="2193472" y="698500"/>
                  <a:pt x="1915885" y="1288143"/>
                  <a:pt x="1730828" y="1701800"/>
                </a:cubicBezTo>
                <a:cubicBezTo>
                  <a:pt x="1545771" y="2115457"/>
                  <a:pt x="1469571" y="2469243"/>
                  <a:pt x="1524000" y="2899229"/>
                </a:cubicBezTo>
                <a:cubicBezTo>
                  <a:pt x="1578429" y="3329215"/>
                  <a:pt x="1748972" y="3980543"/>
                  <a:pt x="2057400" y="4281714"/>
                </a:cubicBezTo>
                <a:cubicBezTo>
                  <a:pt x="2365828" y="4582885"/>
                  <a:pt x="2968171" y="4615543"/>
                  <a:pt x="3374571" y="4706257"/>
                </a:cubicBezTo>
                <a:cubicBezTo>
                  <a:pt x="3780971" y="4796971"/>
                  <a:pt x="4138386" y="4826000"/>
                  <a:pt x="4495800" y="4826000"/>
                </a:cubicBezTo>
                <a:cubicBezTo>
                  <a:pt x="4853214" y="4826000"/>
                  <a:pt x="5103586" y="4826000"/>
                  <a:pt x="5519057" y="4706257"/>
                </a:cubicBezTo>
                <a:cubicBezTo>
                  <a:pt x="5934528" y="4586514"/>
                  <a:pt x="6623957" y="4401457"/>
                  <a:pt x="6988628" y="4107543"/>
                </a:cubicBezTo>
                <a:cubicBezTo>
                  <a:pt x="7353299" y="3813629"/>
                  <a:pt x="7585528" y="3350985"/>
                  <a:pt x="7707085" y="2942771"/>
                </a:cubicBezTo>
                <a:cubicBezTo>
                  <a:pt x="7828642" y="2534557"/>
                  <a:pt x="7717971" y="1658257"/>
                  <a:pt x="7717971" y="1658257"/>
                </a:cubicBezTo>
              </a:path>
            </a:pathLst>
          </a:custGeom>
          <a:ln w="38100">
            <a:solidFill>
              <a:schemeClr val="tx1"/>
            </a:solidFill>
            <a:tailEnd type="triangle" w="lg" len="lg"/>
          </a:ln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957763" y="3309938"/>
            <a:ext cx="2760662" cy="1338262"/>
            <a:chOff x="4957763" y="3309938"/>
            <a:chExt cx="2760662" cy="1338262"/>
          </a:xfrm>
        </p:grpSpPr>
        <p:cxnSp>
          <p:nvCxnSpPr>
            <p:cNvPr id="27667" name="AutoShape 14"/>
            <p:cNvCxnSpPr>
              <a:cxnSpLocks noChangeShapeType="1"/>
              <a:stCxn id="4109" idx="3"/>
              <a:endCxn id="27669" idx="1"/>
            </p:cNvCxnSpPr>
            <p:nvPr/>
          </p:nvCxnSpPr>
          <p:spPr bwMode="auto">
            <a:xfrm>
              <a:off x="6542088" y="3705225"/>
              <a:ext cx="496887" cy="27305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</p:spPr>
        </p:cxn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4957763" y="3336925"/>
              <a:ext cx="1584325" cy="73818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Standard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Guidance / Implementation</a:t>
              </a:r>
            </a:p>
          </p:txBody>
        </p:sp>
        <p:sp>
          <p:nvSpPr>
            <p:cNvPr id="27669" name="Rectangle 15"/>
            <p:cNvSpPr>
              <a:spLocks noChangeArrowheads="1"/>
            </p:cNvSpPr>
            <p:nvPr/>
          </p:nvSpPr>
          <p:spPr bwMode="auto">
            <a:xfrm>
              <a:off x="7038975" y="3309938"/>
              <a:ext cx="679450" cy="13382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884238" y="1519238"/>
            <a:ext cx="2730500" cy="1254125"/>
            <a:chOff x="883743" y="1519992"/>
            <a:chExt cx="2730995" cy="1253371"/>
          </a:xfrm>
        </p:grpSpPr>
        <p:sp>
          <p:nvSpPr>
            <p:cNvPr id="27664" name="Rectangle 25"/>
            <p:cNvSpPr>
              <a:spLocks noChangeArrowheads="1"/>
            </p:cNvSpPr>
            <p:nvPr/>
          </p:nvSpPr>
          <p:spPr bwMode="auto">
            <a:xfrm>
              <a:off x="2579688" y="1844675"/>
              <a:ext cx="1035050" cy="928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2" name="Text Box 26"/>
            <p:cNvSpPr txBox="1">
              <a:spLocks noChangeArrowheads="1"/>
            </p:cNvSpPr>
            <p:nvPr/>
          </p:nvSpPr>
          <p:spPr bwMode="auto">
            <a:xfrm>
              <a:off x="883743" y="1519992"/>
              <a:ext cx="1017771" cy="52197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Check Back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With Users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27666" name="AutoShape 18"/>
            <p:cNvCxnSpPr>
              <a:cxnSpLocks noChangeShapeType="1"/>
              <a:stCxn id="4122" idx="2"/>
              <a:endCxn id="27664" idx="1"/>
            </p:cNvCxnSpPr>
            <p:nvPr/>
          </p:nvCxnSpPr>
          <p:spPr bwMode="auto">
            <a:xfrm rot="16200000" flipH="1">
              <a:off x="1852743" y="1582073"/>
              <a:ext cx="266739" cy="1187151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</p:spPr>
        </p:cxnSp>
      </p:grpSp>
      <p:sp>
        <p:nvSpPr>
          <p:cNvPr id="3088" name="Rectangle 25"/>
          <p:cNvSpPr>
            <a:spLocks noChangeArrowheads="1"/>
          </p:cNvSpPr>
          <p:nvPr/>
        </p:nvSpPr>
        <p:spPr bwMode="auto">
          <a:xfrm>
            <a:off x="469900" y="3646488"/>
            <a:ext cx="2589213" cy="928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Calibri" pitchFamily="34" charset="0"/>
              </a:rPr>
              <a:t>Spiral 2-N: </a:t>
            </a:r>
          </a:p>
          <a:p>
            <a:r>
              <a:rPr lang="en-US" sz="1400" b="1">
                <a:latin typeface="Calibri" pitchFamily="34" charset="0"/>
              </a:rPr>
              <a:t>Scientific Questions</a:t>
            </a:r>
          </a:p>
          <a:p>
            <a:r>
              <a:rPr lang="en-US" sz="1400">
                <a:latin typeface="Calibri" pitchFamily="34" charset="0"/>
              </a:rPr>
              <a:t>New Requirements</a:t>
            </a:r>
          </a:p>
          <a:p>
            <a:r>
              <a:rPr lang="en-US" sz="1400">
                <a:latin typeface="Calibri" pitchFamily="34" charset="0"/>
              </a:rPr>
              <a:t>New Use Cases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791200" y="849313"/>
            <a:ext cx="2882900" cy="1924050"/>
            <a:chOff x="5791200" y="849313"/>
            <a:chExt cx="2882900" cy="1924050"/>
          </a:xfrm>
        </p:grpSpPr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6824663" y="849313"/>
              <a:ext cx="1849437" cy="738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Check Back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With Data Collectors/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itchFamily="34" charset="0"/>
                </a:rPr>
                <a:t>Providers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27662" name="AutoShape 18"/>
            <p:cNvCxnSpPr>
              <a:cxnSpLocks noChangeShapeType="1"/>
              <a:stCxn id="4113" idx="1"/>
              <a:endCxn id="27663" idx="0"/>
            </p:cNvCxnSpPr>
            <p:nvPr/>
          </p:nvCxnSpPr>
          <p:spPr bwMode="auto">
            <a:xfrm rot="10800000" flipV="1">
              <a:off x="6308725" y="1219200"/>
              <a:ext cx="515938" cy="625475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</p:spPr>
        </p:cxnSp>
        <p:sp>
          <p:nvSpPr>
            <p:cNvPr id="27663" name="Rectangle 25"/>
            <p:cNvSpPr>
              <a:spLocks noChangeArrowheads="1"/>
            </p:cNvSpPr>
            <p:nvPr/>
          </p:nvSpPr>
          <p:spPr bwMode="auto">
            <a:xfrm>
              <a:off x="5791200" y="1844675"/>
              <a:ext cx="1033463" cy="928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7660" name="Rectangle 29"/>
          <p:cNvSpPr>
            <a:spLocks noChangeArrowheads="1"/>
          </p:cNvSpPr>
          <p:nvPr/>
        </p:nvSpPr>
        <p:spPr bwMode="auto">
          <a:xfrm>
            <a:off x="341313" y="284163"/>
            <a:ext cx="5121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Spiral Development /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3"/>
          <p:cNvSpPr>
            <a:spLocks noChangeShapeType="1"/>
          </p:cNvSpPr>
          <p:nvPr/>
        </p:nvSpPr>
        <p:spPr bwMode="auto">
          <a:xfrm>
            <a:off x="471488" y="6391275"/>
            <a:ext cx="82153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1963" y="1682750"/>
            <a:ext cx="1328737" cy="1754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Identification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Id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Abstract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Resource 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Topic Category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Theme Keyword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Metadata Contact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Science Contact</a:t>
            </a:r>
          </a:p>
        </p:txBody>
      </p:sp>
      <p:cxnSp>
        <p:nvCxnSpPr>
          <p:cNvPr id="5124" name="AutoShape 7"/>
          <p:cNvCxnSpPr>
            <a:cxnSpLocks noChangeShapeType="1"/>
            <a:stCxn id="46" idx="2"/>
            <a:endCxn id="28" idx="0"/>
          </p:cNvCxnSpPr>
          <p:nvPr/>
        </p:nvCxnSpPr>
        <p:spPr bwMode="auto">
          <a:xfrm rot="16200000" flipH="1">
            <a:off x="1586706" y="5364957"/>
            <a:ext cx="1087437" cy="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</p:cxnSp>
      <p:sp>
        <p:nvSpPr>
          <p:cNvPr id="5125" name="Rectangle 41"/>
          <p:cNvSpPr>
            <a:spLocks noChangeArrowheads="1"/>
          </p:cNvSpPr>
          <p:nvPr/>
        </p:nvSpPr>
        <p:spPr bwMode="auto">
          <a:xfrm>
            <a:off x="2052638" y="136842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6" name="Rectangle 42"/>
          <p:cNvSpPr>
            <a:spLocks noChangeArrowheads="1"/>
          </p:cNvSpPr>
          <p:nvPr/>
        </p:nvSpPr>
        <p:spPr bwMode="auto">
          <a:xfrm>
            <a:off x="3033713" y="157321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871663" y="5908675"/>
            <a:ext cx="519112" cy="4810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197100" y="1682750"/>
            <a:ext cx="1768475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Extent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Geospatial Bounding Box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Temporal Start/End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Vertical Min/Max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Place Keywords</a:t>
            </a:r>
          </a:p>
        </p:txBody>
      </p:sp>
      <p:sp>
        <p:nvSpPr>
          <p:cNvPr id="32" name="Oval 31"/>
          <p:cNvSpPr/>
          <p:nvPr/>
        </p:nvSpPr>
        <p:spPr>
          <a:xfrm>
            <a:off x="2824163" y="5908675"/>
            <a:ext cx="520700" cy="4810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130" name="AutoShape 7"/>
          <p:cNvCxnSpPr>
            <a:cxnSpLocks noChangeShapeType="1"/>
            <a:stCxn id="31" idx="2"/>
            <a:endCxn id="32" idx="0"/>
          </p:cNvCxnSpPr>
          <p:nvPr/>
        </p:nvCxnSpPr>
        <p:spPr bwMode="auto">
          <a:xfrm rot="16200000" flipH="1">
            <a:off x="1477963" y="4302125"/>
            <a:ext cx="3209925" cy="31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</p:cxn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316288" y="3621088"/>
            <a:ext cx="16002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Distribution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Distributor Contact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Online Resource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Distribution Format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Data Center Keywords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Browse Graphic</a:t>
            </a:r>
          </a:p>
        </p:txBody>
      </p:sp>
      <p:sp>
        <p:nvSpPr>
          <p:cNvPr id="37" name="Oval 36"/>
          <p:cNvSpPr/>
          <p:nvPr/>
        </p:nvSpPr>
        <p:spPr>
          <a:xfrm>
            <a:off x="3857625" y="5908675"/>
            <a:ext cx="519113" cy="4810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133" name="AutoShape 7"/>
          <p:cNvCxnSpPr>
            <a:cxnSpLocks noChangeShapeType="1"/>
            <a:stCxn id="36" idx="2"/>
            <a:endCxn id="37" idx="0"/>
          </p:cNvCxnSpPr>
          <p:nvPr/>
        </p:nvCxnSpPr>
        <p:spPr bwMode="auto">
          <a:xfrm rot="5400000">
            <a:off x="3572669" y="5364957"/>
            <a:ext cx="1089025" cy="1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573713" y="3621088"/>
            <a:ext cx="1374775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Text Searches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Purpose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Extent Description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Lineage Statement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Project Keywords</a:t>
            </a:r>
          </a:p>
        </p:txBody>
      </p:sp>
      <p:cxnSp>
        <p:nvCxnSpPr>
          <p:cNvPr id="5135" name="AutoShape 7"/>
          <p:cNvCxnSpPr>
            <a:cxnSpLocks noChangeShapeType="1"/>
            <a:stCxn id="54" idx="2"/>
            <a:endCxn id="33" idx="0"/>
          </p:cNvCxnSpPr>
          <p:nvPr/>
        </p:nvCxnSpPr>
        <p:spPr bwMode="auto">
          <a:xfrm rot="5400000">
            <a:off x="3734594" y="4302919"/>
            <a:ext cx="3209925" cy="1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</p:cxnSp>
      <p:sp>
        <p:nvSpPr>
          <p:cNvPr id="33" name="Oval 32"/>
          <p:cNvSpPr/>
          <p:nvPr/>
        </p:nvSpPr>
        <p:spPr>
          <a:xfrm>
            <a:off x="5080000" y="5908675"/>
            <a:ext cx="519113" cy="4810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7373938" y="3621088"/>
            <a:ext cx="1300162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Quality/Lineage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Sources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Process Steps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Quality Reports / Coverages</a:t>
            </a:r>
          </a:p>
        </p:txBody>
      </p:sp>
      <p:sp>
        <p:nvSpPr>
          <p:cNvPr id="44" name="Oval 43"/>
          <p:cNvSpPr/>
          <p:nvPr/>
        </p:nvSpPr>
        <p:spPr>
          <a:xfrm>
            <a:off x="6000750" y="5908675"/>
            <a:ext cx="519113" cy="4810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139" name="AutoShape 7"/>
          <p:cNvCxnSpPr>
            <a:cxnSpLocks noChangeShapeType="1"/>
            <a:stCxn id="29" idx="2"/>
            <a:endCxn id="44" idx="0"/>
          </p:cNvCxnSpPr>
          <p:nvPr/>
        </p:nvCxnSpPr>
        <p:spPr bwMode="auto">
          <a:xfrm rot="5400000">
            <a:off x="5625306" y="5272882"/>
            <a:ext cx="1271587" cy="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</p:cxn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473575" y="1682750"/>
            <a:ext cx="173355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Acquisition 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Instrument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Platform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Instrument Keywords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Platform Keywords</a:t>
            </a:r>
          </a:p>
        </p:txBody>
      </p:sp>
      <p:sp>
        <p:nvSpPr>
          <p:cNvPr id="55" name="Oval 54"/>
          <p:cNvSpPr/>
          <p:nvPr/>
        </p:nvSpPr>
        <p:spPr>
          <a:xfrm>
            <a:off x="6908800" y="5908675"/>
            <a:ext cx="519113" cy="4810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142" name="AutoShape 7"/>
          <p:cNvCxnSpPr>
            <a:cxnSpLocks noChangeShapeType="1"/>
            <a:stCxn id="24" idx="2"/>
            <a:endCxn id="55" idx="0"/>
          </p:cNvCxnSpPr>
          <p:nvPr/>
        </p:nvCxnSpPr>
        <p:spPr bwMode="auto">
          <a:xfrm rot="5400000">
            <a:off x="5564187" y="4303713"/>
            <a:ext cx="3209925" cy="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</p:cxnSp>
      <p:sp>
        <p:nvSpPr>
          <p:cNvPr id="28695" name="TextBox 57"/>
          <p:cNvSpPr txBox="1">
            <a:spLocks noChangeArrowheads="1"/>
          </p:cNvSpPr>
          <p:nvPr/>
        </p:nvSpPr>
        <p:spPr bwMode="auto">
          <a:xfrm>
            <a:off x="349250" y="282575"/>
            <a:ext cx="83470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Spiral Development / Training: Potential Spirals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6408738" y="1682750"/>
            <a:ext cx="1520825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Content 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Attribute Type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Attribute Names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Attribute Definitions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Attribute Units</a:t>
            </a:r>
          </a:p>
        </p:txBody>
      </p:sp>
      <p:sp>
        <p:nvSpPr>
          <p:cNvPr id="25" name="Oval 24"/>
          <p:cNvSpPr/>
          <p:nvPr/>
        </p:nvSpPr>
        <p:spPr>
          <a:xfrm>
            <a:off x="7764463" y="5908675"/>
            <a:ext cx="519112" cy="4810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146" name="AutoShape 7"/>
          <p:cNvCxnSpPr>
            <a:cxnSpLocks noChangeShapeType="1"/>
            <a:stCxn id="43" idx="2"/>
            <a:endCxn id="25" idx="0"/>
          </p:cNvCxnSpPr>
          <p:nvPr/>
        </p:nvCxnSpPr>
        <p:spPr bwMode="auto">
          <a:xfrm rot="5400000">
            <a:off x="7387431" y="5272882"/>
            <a:ext cx="1273175" cy="158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</p:cxn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57200" y="1069975"/>
            <a:ext cx="3724275" cy="307975"/>
            <a:chOff x="288" y="330"/>
            <a:chExt cx="3186" cy="194"/>
          </a:xfrm>
        </p:grpSpPr>
        <p:sp>
          <p:nvSpPr>
            <p:cNvPr id="28708" name="Line 38"/>
            <p:cNvSpPr>
              <a:spLocks noChangeShapeType="1"/>
            </p:cNvSpPr>
            <p:nvPr/>
          </p:nvSpPr>
          <p:spPr bwMode="auto">
            <a:xfrm>
              <a:off x="288" y="426"/>
              <a:ext cx="3186" cy="0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1493" y="330"/>
              <a:ext cx="777" cy="19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</a:rPr>
                <a:t>Discovery</a:t>
              </a:r>
              <a:endParaRPr lang="en-US" sz="1400" b="1" dirty="0">
                <a:latin typeface="+mn-lt"/>
              </a:endParaRPr>
            </a:p>
          </p:txBody>
        </p:sp>
      </p:grpSp>
      <p:cxnSp>
        <p:nvCxnSpPr>
          <p:cNvPr id="35" name="AutoShape 40"/>
          <p:cNvCxnSpPr>
            <a:cxnSpLocks noChangeShapeType="1"/>
            <a:stCxn id="28701" idx="2"/>
            <a:endCxn id="28702" idx="0"/>
          </p:cNvCxnSpPr>
          <p:nvPr/>
        </p:nvCxnSpPr>
        <p:spPr bwMode="auto">
          <a:xfrm rot="16200000" flipH="1">
            <a:off x="1985169" y="3394869"/>
            <a:ext cx="5226050" cy="827088"/>
          </a:xfrm>
          <a:prstGeom prst="bentConnector3">
            <a:avLst>
              <a:gd name="adj1" fmla="val 35227"/>
            </a:avLst>
          </a:prstGeom>
          <a:noFill/>
          <a:ln w="38100">
            <a:solidFill>
              <a:srgbClr val="777777"/>
            </a:solidFill>
            <a:prstDash val="sysDot"/>
            <a:miter lim="800000"/>
            <a:headEnd/>
            <a:tailEnd/>
          </a:ln>
        </p:spPr>
      </p:cxnSp>
      <p:sp>
        <p:nvSpPr>
          <p:cNvPr id="28701" name="Rectangle 35"/>
          <p:cNvSpPr>
            <a:spLocks noChangeArrowheads="1"/>
          </p:cNvSpPr>
          <p:nvPr/>
        </p:nvSpPr>
        <p:spPr bwMode="auto">
          <a:xfrm>
            <a:off x="4067175" y="1044575"/>
            <a:ext cx="2349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702" name="Rectangle 35"/>
          <p:cNvSpPr>
            <a:spLocks noChangeArrowheads="1"/>
          </p:cNvSpPr>
          <p:nvPr/>
        </p:nvSpPr>
        <p:spPr bwMode="auto">
          <a:xfrm>
            <a:off x="4894263" y="6421438"/>
            <a:ext cx="234950" cy="150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" name="Line 38"/>
          <p:cNvSpPr>
            <a:spLocks noChangeShapeType="1"/>
          </p:cNvSpPr>
          <p:nvPr/>
        </p:nvSpPr>
        <p:spPr bwMode="auto">
          <a:xfrm>
            <a:off x="4181475" y="1208088"/>
            <a:ext cx="4492625" cy="30162"/>
          </a:xfrm>
          <a:prstGeom prst="line">
            <a:avLst/>
          </a:prstGeom>
          <a:noFill/>
          <a:ln w="38100">
            <a:solidFill>
              <a:srgbClr val="777777"/>
            </a:solidFill>
            <a:prstDash val="sysDot"/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5738813" y="1069975"/>
            <a:ext cx="1377950" cy="3063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Understanding</a:t>
            </a:r>
            <a:endParaRPr lang="en-US" sz="1400" b="1" dirty="0">
              <a:latin typeface="+mn-lt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1414463" y="3621088"/>
            <a:ext cx="1433512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Calibri" pitchFamily="34" charset="0"/>
              </a:rPr>
              <a:t>Connection</a:t>
            </a:r>
            <a:endParaRPr lang="en-US" sz="1200" b="1" dirty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Calibri" pitchFamily="34" charset="0"/>
              </a:rPr>
              <a:t>OnlineResource</a:t>
            </a:r>
            <a:r>
              <a:rPr lang="en-US" sz="1200" dirty="0">
                <a:latin typeface="Calibri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Name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Description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Function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" pitchFamily="34" charset="0"/>
              </a:rPr>
              <a:t>Application Schema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66775" y="5911850"/>
            <a:ext cx="519113" cy="4810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8" name="AutoShape 7"/>
          <p:cNvCxnSpPr>
            <a:cxnSpLocks noChangeShapeType="1"/>
            <a:stCxn id="4101" idx="2"/>
            <a:endCxn id="47" idx="0"/>
          </p:cNvCxnSpPr>
          <p:nvPr/>
        </p:nvCxnSpPr>
        <p:spPr bwMode="auto">
          <a:xfrm rot="5400000">
            <a:off x="-111124" y="4673600"/>
            <a:ext cx="2474912" cy="1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5125" grpId="0"/>
      <p:bldP spid="5126" grpId="0"/>
      <p:bldP spid="28" grpId="0" animBg="1"/>
      <p:bldP spid="31" grpId="0" animBg="1"/>
      <p:bldP spid="32" grpId="0" animBg="1"/>
      <p:bldP spid="36" grpId="0" animBg="1"/>
      <p:bldP spid="37" grpId="0" animBg="1"/>
      <p:bldP spid="29" grpId="0" animBg="1"/>
      <p:bldP spid="33" grpId="0" animBg="1"/>
      <p:bldP spid="43" grpId="0" animBg="1"/>
      <p:bldP spid="44" grpId="0" animBg="1"/>
      <p:bldP spid="54" grpId="0" animBg="1"/>
      <p:bldP spid="55" grpId="0" animBg="1"/>
      <p:bldP spid="24" grpId="0" animBg="1"/>
      <p:bldP spid="25" grpId="0" animBg="1"/>
      <p:bldP spid="49" grpId="0" animBg="1"/>
      <p:bldP spid="50" grpId="0" animBg="1"/>
      <p:bldP spid="46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49250" y="355600"/>
            <a:ext cx="7191375" cy="436563"/>
          </a:xfrm>
        </p:spPr>
        <p:txBody>
          <a:bodyPr/>
          <a:lstStyle/>
          <a:p>
            <a:pPr algn="l"/>
            <a:r>
              <a:rPr lang="en-US" sz="3200" smtClean="0"/>
              <a:t>Spiral Development / Training: Rubrics</a:t>
            </a:r>
          </a:p>
        </p:txBody>
      </p:sp>
      <p:pic>
        <p:nvPicPr>
          <p:cNvPr id="29699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1127125"/>
            <a:ext cx="687705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688" y="1379538"/>
            <a:ext cx="5921375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1881188"/>
            <a:ext cx="5921375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33375" y="209550"/>
            <a:ext cx="8061325" cy="727075"/>
          </a:xfrm>
        </p:spPr>
        <p:txBody>
          <a:bodyPr/>
          <a:lstStyle/>
          <a:p>
            <a:pPr algn="l"/>
            <a:r>
              <a:rPr lang="en-US" sz="3200" smtClean="0"/>
              <a:t>Data and Information: End-to-End Process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1194108" y="2400129"/>
            <a:ext cx="2000923" cy="2000923"/>
            <a:chOff x="1194108" y="2417780"/>
            <a:chExt cx="2000923" cy="200092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Oval 11"/>
            <p:cNvSpPr/>
            <p:nvPr/>
          </p:nvSpPr>
          <p:spPr>
            <a:xfrm>
              <a:off x="1194108" y="2417780"/>
              <a:ext cx="2000923" cy="200092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12093" y="2728717"/>
              <a:ext cx="764953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Arial Rounded MT Bold" pitchFamily="34" charset="0"/>
                </a:rPr>
                <a:t>Data</a:t>
              </a:r>
              <a:endParaRPr lang="en-US" sz="20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78063" y="1089025"/>
            <a:ext cx="1479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C000"/>
                </a:solidFill>
                <a:latin typeface="Arial Rounded MT Bold" pitchFamily="34" charset="0"/>
              </a:rPr>
              <a:t>Producers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62388" y="1089025"/>
            <a:ext cx="1606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C000"/>
                </a:solidFill>
                <a:latin typeface="Arial Rounded MT Bold" pitchFamily="34" charset="0"/>
              </a:rPr>
              <a:t>Consumers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556250" y="1089025"/>
            <a:ext cx="1593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C000"/>
                </a:solidFill>
                <a:latin typeface="Arial Rounded MT Bold" pitchFamily="34" charset="0"/>
              </a:rPr>
              <a:t>Community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2810026" y="2410887"/>
            <a:ext cx="2000923" cy="2000923"/>
            <a:chOff x="2847427" y="2428538"/>
            <a:chExt cx="2000923" cy="2000923"/>
          </a:xfrm>
          <a:solidFill>
            <a:schemeClr val="tx2">
              <a:lumMod val="40000"/>
              <a:lumOff val="60000"/>
              <a:alpha val="87000"/>
            </a:schemeClr>
          </a:solidFill>
        </p:grpSpPr>
        <p:sp>
          <p:nvSpPr>
            <p:cNvPr id="5" name="Oval 4"/>
            <p:cNvSpPr/>
            <p:nvPr/>
          </p:nvSpPr>
          <p:spPr>
            <a:xfrm>
              <a:off x="2847427" y="2428538"/>
              <a:ext cx="2000923" cy="200092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0712" y="2728717"/>
              <a:ext cx="1614353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Arial Rounded MT Bold" pitchFamily="34" charset="0"/>
                </a:rPr>
                <a:t>Information</a:t>
              </a:r>
              <a:endParaRPr lang="en-US" sz="20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500746" y="2410887"/>
            <a:ext cx="2000923" cy="2000923"/>
            <a:chOff x="4295542" y="2428538"/>
            <a:chExt cx="2000923" cy="2000923"/>
          </a:xfrm>
          <a:solidFill>
            <a:schemeClr val="tx2">
              <a:lumMod val="60000"/>
              <a:lumOff val="40000"/>
              <a:alpha val="82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295542" y="2428538"/>
              <a:ext cx="2000923" cy="200092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04761" y="2728717"/>
              <a:ext cx="158248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Arial Rounded MT Bold" pitchFamily="34" charset="0"/>
                </a:rPr>
                <a:t>Knowledge</a:t>
              </a:r>
              <a:endParaRPr lang="en-US" sz="20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6206418" y="2410887"/>
            <a:ext cx="2000923" cy="2000923"/>
            <a:chOff x="6154065" y="2428538"/>
            <a:chExt cx="2000923" cy="2000923"/>
          </a:xfrm>
          <a:solidFill>
            <a:schemeClr val="tx2">
              <a:lumMod val="75000"/>
              <a:alpha val="62000"/>
            </a:schemeClr>
          </a:solidFill>
        </p:grpSpPr>
        <p:sp>
          <p:nvSpPr>
            <p:cNvPr id="10" name="Oval 9"/>
            <p:cNvSpPr/>
            <p:nvPr/>
          </p:nvSpPr>
          <p:spPr>
            <a:xfrm>
              <a:off x="6154065" y="2428538"/>
              <a:ext cx="2000923" cy="200092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66064" y="2728717"/>
              <a:ext cx="1176925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Arial Rounded MT Bold" pitchFamily="34" charset="0"/>
                </a:rPr>
                <a:t>Wisdom</a:t>
              </a:r>
              <a:endParaRPr lang="en-US" sz="20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139825" y="1574800"/>
            <a:ext cx="3754438" cy="375443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87650" y="1544638"/>
            <a:ext cx="3754438" cy="3754437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76750" y="1533525"/>
            <a:ext cx="3754438" cy="375443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1979613" y="3214688"/>
            <a:ext cx="430212" cy="4302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Flowchart: Process 28"/>
          <p:cNvSpPr/>
          <p:nvPr/>
        </p:nvSpPr>
        <p:spPr>
          <a:xfrm>
            <a:off x="3595688" y="3214688"/>
            <a:ext cx="430212" cy="4302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Flowchart: Process 29"/>
          <p:cNvSpPr/>
          <p:nvPr/>
        </p:nvSpPr>
        <p:spPr>
          <a:xfrm>
            <a:off x="5286375" y="3214688"/>
            <a:ext cx="430213" cy="4302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Flowchart: Process 30"/>
          <p:cNvSpPr/>
          <p:nvPr/>
        </p:nvSpPr>
        <p:spPr>
          <a:xfrm>
            <a:off x="6991350" y="3214688"/>
            <a:ext cx="430213" cy="4302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3" name="Elbow Connector 32"/>
          <p:cNvCxnSpPr>
            <a:stCxn id="28" idx="3"/>
            <a:endCxn id="29" idx="1"/>
          </p:cNvCxnSpPr>
          <p:nvPr/>
        </p:nvCxnSpPr>
        <p:spPr>
          <a:xfrm>
            <a:off x="2409825" y="3429000"/>
            <a:ext cx="1185863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9" idx="3"/>
            <a:endCxn id="30" idx="1"/>
          </p:cNvCxnSpPr>
          <p:nvPr/>
        </p:nvCxnSpPr>
        <p:spPr>
          <a:xfrm>
            <a:off x="4025900" y="3429000"/>
            <a:ext cx="1260475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0" idx="3"/>
            <a:endCxn id="31" idx="1"/>
          </p:cNvCxnSpPr>
          <p:nvPr/>
        </p:nvCxnSpPr>
        <p:spPr>
          <a:xfrm>
            <a:off x="5716588" y="3429000"/>
            <a:ext cx="1274762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71475" y="5584825"/>
            <a:ext cx="2770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Variables and Properties</a:t>
            </a:r>
          </a:p>
          <a:p>
            <a:r>
              <a:rPr lang="en-US" sz="1600">
                <a:latin typeface="Calibri" pitchFamily="34" charset="0"/>
              </a:rPr>
              <a:t>Multiple Dialects</a:t>
            </a:r>
          </a:p>
          <a:p>
            <a:r>
              <a:rPr lang="en-US" sz="1600">
                <a:latin typeface="Calibri" pitchFamily="34" charset="0"/>
              </a:rPr>
              <a:t>Persistence vs. Transport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317875" y="5584825"/>
            <a:ext cx="2832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Standards and Conventions</a:t>
            </a:r>
          </a:p>
          <a:p>
            <a:r>
              <a:rPr lang="en-US" sz="1600">
                <a:latin typeface="Calibri" pitchFamily="34" charset="0"/>
              </a:rPr>
              <a:t>Spiral Development</a:t>
            </a:r>
          </a:p>
          <a:p>
            <a:r>
              <a:rPr lang="en-US" sz="1600">
                <a:latin typeface="Calibri" pitchFamily="34" charset="0"/>
              </a:rPr>
              <a:t>Spatial/Temporal Data Systems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61950" y="5314950"/>
            <a:ext cx="3822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Data to Information Concept Mapping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326188" y="5584825"/>
            <a:ext cx="23479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Hierarchical Organizations</a:t>
            </a:r>
          </a:p>
          <a:p>
            <a:r>
              <a:rPr lang="en-US" sz="1600">
                <a:latin typeface="Calibri" pitchFamily="34" charset="0"/>
              </a:rPr>
              <a:t>Training</a:t>
            </a:r>
          </a:p>
          <a:p>
            <a:r>
              <a:rPr lang="en-US" sz="1600">
                <a:latin typeface="Calibri" pitchFamily="34" charset="0"/>
              </a:rPr>
              <a:t>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8" grpId="0" animBg="1"/>
      <p:bldP spid="19" grpId="0" animBg="1"/>
      <p:bldP spid="20" grpId="0" animBg="1"/>
      <p:bldP spid="32" grpId="0"/>
      <p:bldP spid="35" grpId="0"/>
      <p:bldP spid="36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38138" y="290513"/>
            <a:ext cx="7772400" cy="554037"/>
          </a:xfrm>
        </p:spPr>
        <p:txBody>
          <a:bodyPr/>
          <a:lstStyle/>
          <a:p>
            <a:pPr algn="l"/>
            <a:r>
              <a:rPr lang="en-US" sz="3200" smtClean="0"/>
              <a:t>Metadata Types and Sharing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460500" y="2536825"/>
            <a:ext cx="2605088" cy="2606675"/>
            <a:chOff x="1459782" y="3006461"/>
            <a:chExt cx="2606467" cy="2606467"/>
          </a:xfrm>
        </p:grpSpPr>
        <p:sp>
          <p:nvSpPr>
            <p:cNvPr id="5" name="Oval 4"/>
            <p:cNvSpPr/>
            <p:nvPr/>
          </p:nvSpPr>
          <p:spPr>
            <a:xfrm>
              <a:off x="1459782" y="3006461"/>
              <a:ext cx="2606467" cy="260646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720270" y="3266790"/>
              <a:ext cx="2085491" cy="208580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861633" y="3411242"/>
              <a:ext cx="1807531" cy="18080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035675" y="2536825"/>
            <a:ext cx="2606675" cy="2606675"/>
            <a:chOff x="6035729" y="3006461"/>
            <a:chExt cx="2606467" cy="2606467"/>
          </a:xfrm>
        </p:grpSpPr>
        <p:sp>
          <p:nvSpPr>
            <p:cNvPr id="6" name="Oval 5"/>
            <p:cNvSpPr/>
            <p:nvPr/>
          </p:nvSpPr>
          <p:spPr>
            <a:xfrm>
              <a:off x="6035729" y="3006461"/>
              <a:ext cx="2606467" cy="26064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6296058" y="3266790"/>
              <a:ext cx="2085809" cy="20858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6437335" y="3411242"/>
              <a:ext cx="1808018" cy="18080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91038" y="4365625"/>
            <a:ext cx="1089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Discovery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87838" y="4789488"/>
            <a:ext cx="1495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Use / Mashup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44950" y="5213350"/>
            <a:ext cx="1566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Understanding</a:t>
            </a:r>
          </a:p>
        </p:txBody>
      </p:sp>
      <p:cxnSp>
        <p:nvCxnSpPr>
          <p:cNvPr id="15" name="Elbow Connector 14"/>
          <p:cNvCxnSpPr>
            <a:stCxn id="11" idx="1"/>
          </p:cNvCxnSpPr>
          <p:nvPr/>
        </p:nvCxnSpPr>
        <p:spPr>
          <a:xfrm rot="10800000">
            <a:off x="4065588" y="3840163"/>
            <a:ext cx="425450" cy="711200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2" idx="1"/>
          </p:cNvCxnSpPr>
          <p:nvPr/>
        </p:nvCxnSpPr>
        <p:spPr>
          <a:xfrm rot="10800000">
            <a:off x="3500438" y="4576763"/>
            <a:ext cx="787400" cy="396875"/>
          </a:xfrm>
          <a:prstGeom prst="bentConnector2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18"/>
          <p:cNvCxnSpPr>
            <a:stCxn id="13" idx="1"/>
            <a:endCxn id="9" idx="4"/>
          </p:cNvCxnSpPr>
          <p:nvPr/>
        </p:nvCxnSpPr>
        <p:spPr>
          <a:xfrm rot="10800000">
            <a:off x="2765425" y="4748213"/>
            <a:ext cx="1279525" cy="649287"/>
          </a:xfrm>
          <a:prstGeom prst="bentConnector2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1" idx="3"/>
          </p:cNvCxnSpPr>
          <p:nvPr/>
        </p:nvCxnSpPr>
        <p:spPr>
          <a:xfrm flipV="1">
            <a:off x="5580063" y="3840163"/>
            <a:ext cx="455612" cy="7112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18"/>
          <p:cNvCxnSpPr>
            <a:stCxn id="12" idx="3"/>
          </p:cNvCxnSpPr>
          <p:nvPr/>
        </p:nvCxnSpPr>
        <p:spPr>
          <a:xfrm flipV="1">
            <a:off x="5783263" y="4576763"/>
            <a:ext cx="819150" cy="396875"/>
          </a:xfrm>
          <a:prstGeom prst="bentConnector2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18"/>
          <p:cNvCxnSpPr>
            <a:stCxn id="13" idx="3"/>
            <a:endCxn id="10" idx="4"/>
          </p:cNvCxnSpPr>
          <p:nvPr/>
        </p:nvCxnSpPr>
        <p:spPr>
          <a:xfrm flipV="1">
            <a:off x="5611813" y="4748213"/>
            <a:ext cx="1728787" cy="649287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2806700" y="1192213"/>
            <a:ext cx="4619625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Discovery Portal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45288" y="1414463"/>
            <a:ext cx="258762" cy="234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2" name="Elbow Connector 61"/>
          <p:cNvCxnSpPr>
            <a:stCxn id="7" idx="7"/>
            <a:endCxn id="70" idx="2"/>
          </p:cNvCxnSpPr>
          <p:nvPr/>
        </p:nvCxnSpPr>
        <p:spPr>
          <a:xfrm rot="5400000" flipH="1" flipV="1">
            <a:off x="3088482" y="2061369"/>
            <a:ext cx="1452562" cy="628650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8" idx="1"/>
            <a:endCxn id="68" idx="2"/>
          </p:cNvCxnSpPr>
          <p:nvPr/>
        </p:nvCxnSpPr>
        <p:spPr>
          <a:xfrm rot="16200000" flipV="1">
            <a:off x="5566570" y="2066131"/>
            <a:ext cx="1452562" cy="61912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853113" y="1414463"/>
            <a:ext cx="258762" cy="234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998913" y="1414463"/>
            <a:ext cx="258762" cy="234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2" name="Elbow Connector 71"/>
          <p:cNvCxnSpPr>
            <a:stCxn id="9" idx="1"/>
            <a:endCxn id="47" idx="2"/>
          </p:cNvCxnSpPr>
          <p:nvPr/>
        </p:nvCxnSpPr>
        <p:spPr>
          <a:xfrm rot="16200000" flipV="1">
            <a:off x="1246188" y="2327275"/>
            <a:ext cx="1603375" cy="15557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10" idx="7"/>
            <a:endCxn id="43" idx="2"/>
          </p:cNvCxnSpPr>
          <p:nvPr/>
        </p:nvCxnSpPr>
        <p:spPr>
          <a:xfrm rot="5400000" flipH="1" flipV="1">
            <a:off x="7271544" y="2312194"/>
            <a:ext cx="1603375" cy="18573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60363" y="3451225"/>
            <a:ext cx="13509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Community Metadata Collections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734300" y="1209675"/>
            <a:ext cx="862013" cy="393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538288" y="1209675"/>
            <a:ext cx="862012" cy="393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User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Elbow Connector 44"/>
          <p:cNvCxnSpPr>
            <a:stCxn id="5" idx="0"/>
            <a:endCxn id="54" idx="2"/>
          </p:cNvCxnSpPr>
          <p:nvPr/>
        </p:nvCxnSpPr>
        <p:spPr>
          <a:xfrm rot="5400000" flipH="1" flipV="1">
            <a:off x="2743994" y="1667669"/>
            <a:ext cx="887412" cy="850900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482975" y="1414463"/>
            <a:ext cx="258763" cy="234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9" name="Elbow Connector 48"/>
          <p:cNvCxnSpPr>
            <a:stCxn id="6" idx="0"/>
            <a:endCxn id="52" idx="2"/>
          </p:cNvCxnSpPr>
          <p:nvPr/>
        </p:nvCxnSpPr>
        <p:spPr>
          <a:xfrm rot="16200000" flipV="1">
            <a:off x="6662738" y="1860550"/>
            <a:ext cx="887412" cy="46513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266825" y="5740400"/>
            <a:ext cx="7129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latin typeface="Calibri" pitchFamily="34" charset="0"/>
              </a:rPr>
              <a:t>More documentation is required for understanding data than discovering or using 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44" grpId="0" animBg="1"/>
      <p:bldP spid="84" grpId="0"/>
      <p:bldP spid="43" grpId="0" animBg="1"/>
      <p:bldP spid="47" grpId="0" animBg="1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52425" y="288925"/>
            <a:ext cx="5111750" cy="587375"/>
          </a:xfrm>
        </p:spPr>
        <p:txBody>
          <a:bodyPr/>
          <a:lstStyle/>
          <a:p>
            <a:pPr algn="l"/>
            <a:r>
              <a:rPr lang="en-US" sz="3200" smtClean="0"/>
              <a:t>Questions?</a:t>
            </a:r>
          </a:p>
        </p:txBody>
      </p:sp>
      <p:pic>
        <p:nvPicPr>
          <p:cNvPr id="31747" name="Picture 3" descr="DogSprinkl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1203325"/>
            <a:ext cx="8201025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5438" y="180975"/>
            <a:ext cx="8229600" cy="781050"/>
          </a:xfrm>
        </p:spPr>
        <p:txBody>
          <a:bodyPr/>
          <a:lstStyle/>
          <a:p>
            <a:pPr algn="l"/>
            <a:r>
              <a:rPr lang="en-US" sz="3200" smtClean="0"/>
              <a:t>Designated Communities - Users</a:t>
            </a:r>
          </a:p>
        </p:txBody>
      </p:sp>
      <p:grpSp>
        <p:nvGrpSpPr>
          <p:cNvPr id="5123" name="Group 74"/>
          <p:cNvGrpSpPr>
            <a:grpSpLocks/>
          </p:cNvGrpSpPr>
          <p:nvPr/>
        </p:nvGrpSpPr>
        <p:grpSpPr bwMode="auto">
          <a:xfrm>
            <a:off x="546100" y="1328738"/>
            <a:ext cx="1509713" cy="1508125"/>
            <a:chOff x="436563" y="3530600"/>
            <a:chExt cx="1508489" cy="1508489"/>
          </a:xfrm>
        </p:grpSpPr>
        <p:sp>
          <p:nvSpPr>
            <p:cNvPr id="39" name="Oval 38"/>
            <p:cNvSpPr/>
            <p:nvPr/>
          </p:nvSpPr>
          <p:spPr>
            <a:xfrm>
              <a:off x="436563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5151" name="TextBox 39"/>
            <p:cNvSpPr txBox="1">
              <a:spLocks noChangeArrowheads="1"/>
            </p:cNvSpPr>
            <p:nvPr/>
          </p:nvSpPr>
          <p:spPr bwMode="auto">
            <a:xfrm>
              <a:off x="699720" y="3726456"/>
              <a:ext cx="94218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Question</a:t>
              </a:r>
            </a:p>
          </p:txBody>
        </p:sp>
      </p:grpSp>
      <p:grpSp>
        <p:nvGrpSpPr>
          <p:cNvPr id="5124" name="Group 75"/>
          <p:cNvGrpSpPr>
            <a:grpSpLocks/>
          </p:cNvGrpSpPr>
          <p:nvPr/>
        </p:nvGrpSpPr>
        <p:grpSpPr bwMode="auto">
          <a:xfrm>
            <a:off x="1903413" y="1328738"/>
            <a:ext cx="1508125" cy="1508125"/>
            <a:chOff x="1868785" y="3530600"/>
            <a:chExt cx="1508489" cy="1508489"/>
          </a:xfrm>
        </p:grpSpPr>
        <p:sp>
          <p:nvSpPr>
            <p:cNvPr id="42" name="Oval 41"/>
            <p:cNvSpPr/>
            <p:nvPr/>
          </p:nvSpPr>
          <p:spPr>
            <a:xfrm>
              <a:off x="1868785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5149" name="TextBox 42"/>
            <p:cNvSpPr txBox="1">
              <a:spLocks noChangeArrowheads="1"/>
            </p:cNvSpPr>
            <p:nvPr/>
          </p:nvSpPr>
          <p:spPr bwMode="auto">
            <a:xfrm>
              <a:off x="2148899" y="3726456"/>
              <a:ext cx="10166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Data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Collection</a:t>
              </a:r>
            </a:p>
          </p:txBody>
        </p:sp>
      </p:grpSp>
      <p:grpSp>
        <p:nvGrpSpPr>
          <p:cNvPr id="5125" name="Group 76"/>
          <p:cNvGrpSpPr>
            <a:grpSpLocks/>
          </p:cNvGrpSpPr>
          <p:nvPr/>
        </p:nvGrpSpPr>
        <p:grpSpPr bwMode="auto">
          <a:xfrm>
            <a:off x="3243263" y="1311275"/>
            <a:ext cx="1508125" cy="1508125"/>
            <a:chOff x="3228302" y="3530600"/>
            <a:chExt cx="1508489" cy="1508489"/>
          </a:xfrm>
        </p:grpSpPr>
        <p:sp>
          <p:nvSpPr>
            <p:cNvPr id="45" name="Oval 44"/>
            <p:cNvSpPr/>
            <p:nvPr/>
          </p:nvSpPr>
          <p:spPr>
            <a:xfrm>
              <a:off x="3228302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5147" name="TextBox 45"/>
            <p:cNvSpPr txBox="1">
              <a:spLocks noChangeArrowheads="1"/>
            </p:cNvSpPr>
            <p:nvPr/>
          </p:nvSpPr>
          <p:spPr bwMode="auto">
            <a:xfrm>
              <a:off x="3439417" y="3726456"/>
              <a:ext cx="10862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Processing</a:t>
              </a:r>
            </a:p>
          </p:txBody>
        </p:sp>
      </p:grpSp>
      <p:grpSp>
        <p:nvGrpSpPr>
          <p:cNvPr id="5126" name="Group 77"/>
          <p:cNvGrpSpPr>
            <a:grpSpLocks/>
          </p:cNvGrpSpPr>
          <p:nvPr/>
        </p:nvGrpSpPr>
        <p:grpSpPr bwMode="auto">
          <a:xfrm>
            <a:off x="4592638" y="1319213"/>
            <a:ext cx="1508125" cy="1509712"/>
            <a:chOff x="4527264" y="3530600"/>
            <a:chExt cx="1508489" cy="1508489"/>
          </a:xfrm>
        </p:grpSpPr>
        <p:sp>
          <p:nvSpPr>
            <p:cNvPr id="62" name="Oval 61"/>
            <p:cNvSpPr/>
            <p:nvPr/>
          </p:nvSpPr>
          <p:spPr>
            <a:xfrm>
              <a:off x="4527264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5145" name="TextBox 62"/>
            <p:cNvSpPr txBox="1">
              <a:spLocks noChangeArrowheads="1"/>
            </p:cNvSpPr>
            <p:nvPr/>
          </p:nvSpPr>
          <p:spPr bwMode="auto">
            <a:xfrm>
              <a:off x="4696605" y="3726456"/>
              <a:ext cx="116980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Distribution</a:t>
              </a:r>
            </a:p>
          </p:txBody>
        </p:sp>
      </p:grpSp>
      <p:grpSp>
        <p:nvGrpSpPr>
          <p:cNvPr id="5127" name="Group 79"/>
          <p:cNvGrpSpPr>
            <a:grpSpLocks/>
          </p:cNvGrpSpPr>
          <p:nvPr/>
        </p:nvGrpSpPr>
        <p:grpSpPr bwMode="auto">
          <a:xfrm>
            <a:off x="4595813" y="4244975"/>
            <a:ext cx="1508125" cy="1508125"/>
            <a:chOff x="6796331" y="3530600"/>
            <a:chExt cx="1508489" cy="1508489"/>
          </a:xfrm>
        </p:grpSpPr>
        <p:sp>
          <p:nvSpPr>
            <p:cNvPr id="65" name="Oval 64"/>
            <p:cNvSpPr/>
            <p:nvPr/>
          </p:nvSpPr>
          <p:spPr>
            <a:xfrm>
              <a:off x="6796331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5143" name="TextBox 65"/>
            <p:cNvSpPr txBox="1">
              <a:spLocks noChangeArrowheads="1"/>
            </p:cNvSpPr>
            <p:nvPr/>
          </p:nvSpPr>
          <p:spPr bwMode="auto">
            <a:xfrm>
              <a:off x="7137642" y="3726456"/>
              <a:ext cx="8258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Archive</a:t>
              </a:r>
            </a:p>
          </p:txBody>
        </p:sp>
      </p:grpSp>
      <p:grpSp>
        <p:nvGrpSpPr>
          <p:cNvPr id="5128" name="Group 78"/>
          <p:cNvGrpSpPr>
            <a:grpSpLocks/>
          </p:cNvGrpSpPr>
          <p:nvPr/>
        </p:nvGrpSpPr>
        <p:grpSpPr bwMode="auto">
          <a:xfrm>
            <a:off x="5786438" y="4244975"/>
            <a:ext cx="1508125" cy="1508125"/>
            <a:chOff x="5661798" y="3530600"/>
            <a:chExt cx="1508489" cy="1508489"/>
          </a:xfrm>
        </p:grpSpPr>
        <p:sp>
          <p:nvSpPr>
            <p:cNvPr id="68" name="Oval 67"/>
            <p:cNvSpPr/>
            <p:nvPr/>
          </p:nvSpPr>
          <p:spPr>
            <a:xfrm>
              <a:off x="5661798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5141" name="TextBox 68"/>
            <p:cNvSpPr txBox="1">
              <a:spLocks noChangeArrowheads="1"/>
            </p:cNvSpPr>
            <p:nvPr/>
          </p:nvSpPr>
          <p:spPr bwMode="auto">
            <a:xfrm>
              <a:off x="5909846" y="3726456"/>
              <a:ext cx="10123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Discovery</a:t>
              </a:r>
            </a:p>
          </p:txBody>
        </p:sp>
      </p:grpSp>
      <p:grpSp>
        <p:nvGrpSpPr>
          <p:cNvPr id="5129" name="Group 80"/>
          <p:cNvGrpSpPr>
            <a:grpSpLocks/>
          </p:cNvGrpSpPr>
          <p:nvPr/>
        </p:nvGrpSpPr>
        <p:grpSpPr bwMode="auto">
          <a:xfrm>
            <a:off x="6972300" y="4244975"/>
            <a:ext cx="1509713" cy="1508125"/>
            <a:chOff x="7846198" y="3548063"/>
            <a:chExt cx="1508489" cy="1508489"/>
          </a:xfrm>
        </p:grpSpPr>
        <p:sp>
          <p:nvSpPr>
            <p:cNvPr id="70" name="Oval 69"/>
            <p:cNvSpPr/>
            <p:nvPr/>
          </p:nvSpPr>
          <p:spPr>
            <a:xfrm>
              <a:off x="7846198" y="3548063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5139" name="TextBox 70"/>
            <p:cNvSpPr txBox="1">
              <a:spLocks noChangeArrowheads="1"/>
            </p:cNvSpPr>
            <p:nvPr/>
          </p:nvSpPr>
          <p:spPr bwMode="auto">
            <a:xfrm>
              <a:off x="8174043" y="3726456"/>
              <a:ext cx="8527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Analysis</a:t>
              </a:r>
            </a:p>
          </p:txBody>
        </p:sp>
      </p:grpSp>
      <p:cxnSp>
        <p:nvCxnSpPr>
          <p:cNvPr id="93" name="Shape 92"/>
          <p:cNvCxnSpPr>
            <a:stCxn id="70" idx="0"/>
            <a:endCxn id="62" idx="6"/>
          </p:cNvCxnSpPr>
          <p:nvPr/>
        </p:nvCxnSpPr>
        <p:spPr>
          <a:xfrm rot="16200000" flipV="1">
            <a:off x="5829301" y="2346325"/>
            <a:ext cx="2170112" cy="1627187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Box 94"/>
          <p:cNvSpPr txBox="1">
            <a:spLocks noChangeArrowheads="1"/>
          </p:cNvSpPr>
          <p:nvPr/>
        </p:nvSpPr>
        <p:spPr bwMode="auto">
          <a:xfrm>
            <a:off x="6465888" y="1677988"/>
            <a:ext cx="1362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alibri" pitchFamily="34" charset="0"/>
              </a:rPr>
              <a:t>Repurposing</a:t>
            </a:r>
          </a:p>
        </p:txBody>
      </p:sp>
      <p:cxnSp>
        <p:nvCxnSpPr>
          <p:cNvPr id="96" name="Shape 95"/>
          <p:cNvCxnSpPr>
            <a:stCxn id="62" idx="4"/>
            <a:endCxn id="65" idx="0"/>
          </p:cNvCxnSpPr>
          <p:nvPr/>
        </p:nvCxnSpPr>
        <p:spPr>
          <a:xfrm rot="16200000" flipH="1">
            <a:off x="4640263" y="3535362"/>
            <a:ext cx="1416050" cy="3175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454025" y="1203325"/>
            <a:ext cx="6022975" cy="204311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34" name="TextBox 99"/>
          <p:cNvSpPr txBox="1">
            <a:spLocks noChangeArrowheads="1"/>
          </p:cNvSpPr>
          <p:nvPr/>
        </p:nvSpPr>
        <p:spPr bwMode="auto">
          <a:xfrm>
            <a:off x="468313" y="2874963"/>
            <a:ext cx="214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alibri" pitchFamily="34" charset="0"/>
              </a:rPr>
              <a:t>Principal Investigator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394200" y="3905250"/>
            <a:ext cx="4279900" cy="258921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36" name="TextBox 101"/>
          <p:cNvSpPr txBox="1">
            <a:spLocks noChangeArrowheads="1"/>
          </p:cNvSpPr>
          <p:nvPr/>
        </p:nvSpPr>
        <p:spPr bwMode="auto">
          <a:xfrm>
            <a:off x="6488113" y="6021388"/>
            <a:ext cx="2216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Someone Else</a:t>
            </a:r>
          </a:p>
        </p:txBody>
      </p:sp>
      <p:sp>
        <p:nvSpPr>
          <p:cNvPr id="5137" name="Rectangle 31"/>
          <p:cNvSpPr>
            <a:spLocks noChangeArrowheads="1"/>
          </p:cNvSpPr>
          <p:nvPr/>
        </p:nvSpPr>
        <p:spPr bwMode="auto">
          <a:xfrm>
            <a:off x="354013" y="4192588"/>
            <a:ext cx="3914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Calibri" pitchFamily="34" charset="0"/>
              </a:rPr>
              <a:t>Documentation Life Cycle</a:t>
            </a:r>
            <a:r>
              <a:rPr lang="en-US" sz="160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r>
              <a:rPr lang="en-US" sz="1600">
                <a:solidFill>
                  <a:schemeClr val="tx2"/>
                </a:solidFill>
                <a:latin typeface="Calibri" pitchFamily="34" charset="0"/>
              </a:rPr>
              <a:t>OAIS Mandatory Archive Responsibility: Ensure that the information to be preserved is Independently Understandable to the </a:t>
            </a:r>
            <a:r>
              <a:rPr lang="en-US" sz="1600" b="1">
                <a:solidFill>
                  <a:schemeClr val="tx2"/>
                </a:solidFill>
                <a:latin typeface="Calibri" pitchFamily="34" charset="0"/>
              </a:rPr>
              <a:t>Designated Community</a:t>
            </a:r>
            <a:r>
              <a:rPr lang="en-US" sz="160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en-US" sz="1600" i="1">
                <a:solidFill>
                  <a:schemeClr val="tx2"/>
                </a:solidFill>
                <a:latin typeface="Calibri" pitchFamily="34" charset="0"/>
              </a:rPr>
              <a:t>In other words, the community should be able to understand the information without needing the assistance of the experts who produced the information.</a:t>
            </a:r>
            <a:endParaRPr lang="en-US" sz="16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27025" y="250825"/>
            <a:ext cx="6729413" cy="639763"/>
          </a:xfrm>
        </p:spPr>
        <p:txBody>
          <a:bodyPr/>
          <a:lstStyle/>
          <a:p>
            <a:pPr algn="l"/>
            <a:r>
              <a:rPr lang="en-US" sz="3200" smtClean="0"/>
              <a:t>Designated Communities - Users</a:t>
            </a:r>
          </a:p>
        </p:txBody>
      </p:sp>
      <p:pic>
        <p:nvPicPr>
          <p:cNvPr id="5" name="Picture 4" descr="unidata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06475"/>
            <a:ext cx="4319588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3rd grade.jpg"/>
          <p:cNvPicPr>
            <a:picLocks noChangeAspect="1"/>
          </p:cNvPicPr>
          <p:nvPr/>
        </p:nvPicPr>
        <p:blipFill>
          <a:blip r:embed="rId3" cstate="print"/>
          <a:srcRect l="2612" t="3664" r="1443" b="2724"/>
          <a:stretch>
            <a:fillRect/>
          </a:stretch>
        </p:blipFill>
        <p:spPr bwMode="auto">
          <a:xfrm>
            <a:off x="2063750" y="2198688"/>
            <a:ext cx="43830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4488" y="5378450"/>
            <a:ext cx="3425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Data preservation is communicating with the future</a:t>
            </a:r>
          </a:p>
        </p:txBody>
      </p:sp>
      <p:pic>
        <p:nvPicPr>
          <p:cNvPr id="8" name="Picture 7" descr="sevenbabi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1513" y="3797300"/>
            <a:ext cx="431641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70"/>
          <p:cNvSpPr>
            <a:spLocks noChangeArrowheads="1"/>
          </p:cNvSpPr>
          <p:nvPr/>
        </p:nvSpPr>
        <p:spPr bwMode="auto">
          <a:xfrm>
            <a:off x="1473200" y="1343025"/>
            <a:ext cx="6899275" cy="3092450"/>
          </a:xfrm>
          <a:prstGeom prst="leftArrow">
            <a:avLst>
              <a:gd name="adj1" fmla="val 71565"/>
              <a:gd name="adj2" fmla="val 51915"/>
            </a:avLst>
          </a:prstGeom>
          <a:solidFill>
            <a:schemeClr val="accent1">
              <a:lumMod val="60000"/>
              <a:lumOff val="40000"/>
              <a:alpha val="54000"/>
            </a:schemeClr>
          </a:solidFill>
          <a:ln w="3175">
            <a:solidFill>
              <a:srgbClr val="0C2A8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23850" y="179388"/>
            <a:ext cx="5580063" cy="781050"/>
          </a:xfrm>
        </p:spPr>
        <p:txBody>
          <a:bodyPr/>
          <a:lstStyle/>
          <a:p>
            <a:pPr algn="l"/>
            <a:r>
              <a:rPr lang="en-US" sz="3200" smtClean="0"/>
              <a:t>Designated Communities - Users</a:t>
            </a:r>
          </a:p>
        </p:txBody>
      </p:sp>
      <p:grpSp>
        <p:nvGrpSpPr>
          <p:cNvPr id="7172" name="Group 74"/>
          <p:cNvGrpSpPr>
            <a:grpSpLocks/>
          </p:cNvGrpSpPr>
          <p:nvPr/>
        </p:nvGrpSpPr>
        <p:grpSpPr bwMode="auto">
          <a:xfrm>
            <a:off x="454025" y="4940300"/>
            <a:ext cx="1508125" cy="1508125"/>
            <a:chOff x="436563" y="3530600"/>
            <a:chExt cx="1508489" cy="1508489"/>
          </a:xfrm>
        </p:grpSpPr>
        <p:sp>
          <p:nvSpPr>
            <p:cNvPr id="39" name="Oval 38"/>
            <p:cNvSpPr/>
            <p:nvPr/>
          </p:nvSpPr>
          <p:spPr>
            <a:xfrm>
              <a:off x="436563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7199" name="TextBox 39"/>
            <p:cNvSpPr txBox="1">
              <a:spLocks noChangeArrowheads="1"/>
            </p:cNvSpPr>
            <p:nvPr/>
          </p:nvSpPr>
          <p:spPr bwMode="auto">
            <a:xfrm>
              <a:off x="699720" y="3726456"/>
              <a:ext cx="94218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Question</a:t>
              </a:r>
            </a:p>
          </p:txBody>
        </p:sp>
      </p:grpSp>
      <p:grpSp>
        <p:nvGrpSpPr>
          <p:cNvPr id="7173" name="Group 75"/>
          <p:cNvGrpSpPr>
            <a:grpSpLocks/>
          </p:cNvGrpSpPr>
          <p:nvPr/>
        </p:nvGrpSpPr>
        <p:grpSpPr bwMode="auto">
          <a:xfrm>
            <a:off x="1573213" y="4935538"/>
            <a:ext cx="1508125" cy="1508125"/>
            <a:chOff x="1868785" y="3530600"/>
            <a:chExt cx="1508489" cy="1508489"/>
          </a:xfrm>
        </p:grpSpPr>
        <p:sp>
          <p:nvSpPr>
            <p:cNvPr id="42" name="Oval 41"/>
            <p:cNvSpPr/>
            <p:nvPr/>
          </p:nvSpPr>
          <p:spPr>
            <a:xfrm>
              <a:off x="1868785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7197" name="TextBox 42"/>
            <p:cNvSpPr txBox="1">
              <a:spLocks noChangeArrowheads="1"/>
            </p:cNvSpPr>
            <p:nvPr/>
          </p:nvSpPr>
          <p:spPr bwMode="auto">
            <a:xfrm>
              <a:off x="2148899" y="3726456"/>
              <a:ext cx="10166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Data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Collection</a:t>
              </a:r>
            </a:p>
          </p:txBody>
        </p:sp>
      </p:grpSp>
      <p:grpSp>
        <p:nvGrpSpPr>
          <p:cNvPr id="7174" name="Group 76"/>
          <p:cNvGrpSpPr>
            <a:grpSpLocks/>
          </p:cNvGrpSpPr>
          <p:nvPr/>
        </p:nvGrpSpPr>
        <p:grpSpPr bwMode="auto">
          <a:xfrm>
            <a:off x="2690813" y="4935538"/>
            <a:ext cx="1508125" cy="1508125"/>
            <a:chOff x="3228302" y="3530600"/>
            <a:chExt cx="1508489" cy="1508489"/>
          </a:xfrm>
        </p:grpSpPr>
        <p:sp>
          <p:nvSpPr>
            <p:cNvPr id="45" name="Oval 44"/>
            <p:cNvSpPr/>
            <p:nvPr/>
          </p:nvSpPr>
          <p:spPr>
            <a:xfrm>
              <a:off x="3228302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7195" name="TextBox 45"/>
            <p:cNvSpPr txBox="1">
              <a:spLocks noChangeArrowheads="1"/>
            </p:cNvSpPr>
            <p:nvPr/>
          </p:nvSpPr>
          <p:spPr bwMode="auto">
            <a:xfrm>
              <a:off x="3439417" y="3726456"/>
              <a:ext cx="10862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Processing</a:t>
              </a:r>
            </a:p>
          </p:txBody>
        </p:sp>
      </p:grpSp>
      <p:grpSp>
        <p:nvGrpSpPr>
          <p:cNvPr id="7175" name="Group 77"/>
          <p:cNvGrpSpPr>
            <a:grpSpLocks/>
          </p:cNvGrpSpPr>
          <p:nvPr/>
        </p:nvGrpSpPr>
        <p:grpSpPr bwMode="auto">
          <a:xfrm>
            <a:off x="3810000" y="4935538"/>
            <a:ext cx="1508125" cy="1508125"/>
            <a:chOff x="4527264" y="3530600"/>
            <a:chExt cx="1508489" cy="1508489"/>
          </a:xfrm>
        </p:grpSpPr>
        <p:sp>
          <p:nvSpPr>
            <p:cNvPr id="62" name="Oval 61"/>
            <p:cNvSpPr/>
            <p:nvPr/>
          </p:nvSpPr>
          <p:spPr>
            <a:xfrm>
              <a:off x="4527264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7193" name="TextBox 62"/>
            <p:cNvSpPr txBox="1">
              <a:spLocks noChangeArrowheads="1"/>
            </p:cNvSpPr>
            <p:nvPr/>
          </p:nvSpPr>
          <p:spPr bwMode="auto">
            <a:xfrm>
              <a:off x="4696605" y="3726456"/>
              <a:ext cx="116980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Distribution</a:t>
              </a:r>
            </a:p>
          </p:txBody>
        </p:sp>
      </p:grpSp>
      <p:grpSp>
        <p:nvGrpSpPr>
          <p:cNvPr id="7176" name="Group 79"/>
          <p:cNvGrpSpPr>
            <a:grpSpLocks/>
          </p:cNvGrpSpPr>
          <p:nvPr/>
        </p:nvGrpSpPr>
        <p:grpSpPr bwMode="auto">
          <a:xfrm>
            <a:off x="4929188" y="4959350"/>
            <a:ext cx="1508125" cy="1509713"/>
            <a:chOff x="6796331" y="3530600"/>
            <a:chExt cx="1508489" cy="1508489"/>
          </a:xfrm>
        </p:grpSpPr>
        <p:sp>
          <p:nvSpPr>
            <p:cNvPr id="65" name="Oval 64"/>
            <p:cNvSpPr/>
            <p:nvPr/>
          </p:nvSpPr>
          <p:spPr>
            <a:xfrm>
              <a:off x="6796331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7191" name="TextBox 65"/>
            <p:cNvSpPr txBox="1">
              <a:spLocks noChangeArrowheads="1"/>
            </p:cNvSpPr>
            <p:nvPr/>
          </p:nvSpPr>
          <p:spPr bwMode="auto">
            <a:xfrm>
              <a:off x="7137642" y="3726456"/>
              <a:ext cx="8258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Archive</a:t>
              </a:r>
            </a:p>
          </p:txBody>
        </p:sp>
      </p:grpSp>
      <p:grpSp>
        <p:nvGrpSpPr>
          <p:cNvPr id="7177" name="Group 78"/>
          <p:cNvGrpSpPr>
            <a:grpSpLocks/>
          </p:cNvGrpSpPr>
          <p:nvPr/>
        </p:nvGrpSpPr>
        <p:grpSpPr bwMode="auto">
          <a:xfrm>
            <a:off x="6046788" y="4959350"/>
            <a:ext cx="1508125" cy="1509713"/>
            <a:chOff x="5661798" y="3530600"/>
            <a:chExt cx="1508489" cy="1508489"/>
          </a:xfrm>
        </p:grpSpPr>
        <p:sp>
          <p:nvSpPr>
            <p:cNvPr id="68" name="Oval 67"/>
            <p:cNvSpPr/>
            <p:nvPr/>
          </p:nvSpPr>
          <p:spPr>
            <a:xfrm>
              <a:off x="5661798" y="3530600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7189" name="TextBox 68"/>
            <p:cNvSpPr txBox="1">
              <a:spLocks noChangeArrowheads="1"/>
            </p:cNvSpPr>
            <p:nvPr/>
          </p:nvSpPr>
          <p:spPr bwMode="auto">
            <a:xfrm>
              <a:off x="5909846" y="3726456"/>
              <a:ext cx="10123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Discovery</a:t>
              </a:r>
            </a:p>
          </p:txBody>
        </p:sp>
      </p:grpSp>
      <p:grpSp>
        <p:nvGrpSpPr>
          <p:cNvPr id="7178" name="Group 80"/>
          <p:cNvGrpSpPr>
            <a:grpSpLocks/>
          </p:cNvGrpSpPr>
          <p:nvPr/>
        </p:nvGrpSpPr>
        <p:grpSpPr bwMode="auto">
          <a:xfrm>
            <a:off x="7165975" y="4959350"/>
            <a:ext cx="1508125" cy="1509713"/>
            <a:chOff x="7846198" y="3548063"/>
            <a:chExt cx="1508489" cy="1508489"/>
          </a:xfrm>
        </p:grpSpPr>
        <p:sp>
          <p:nvSpPr>
            <p:cNvPr id="70" name="Oval 69"/>
            <p:cNvSpPr/>
            <p:nvPr/>
          </p:nvSpPr>
          <p:spPr>
            <a:xfrm>
              <a:off x="7846198" y="3548063"/>
              <a:ext cx="1508489" cy="1508489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</p:txBody>
        </p:sp>
        <p:sp>
          <p:nvSpPr>
            <p:cNvPr id="7187" name="TextBox 70"/>
            <p:cNvSpPr txBox="1">
              <a:spLocks noChangeArrowheads="1"/>
            </p:cNvSpPr>
            <p:nvPr/>
          </p:nvSpPr>
          <p:spPr bwMode="auto">
            <a:xfrm>
              <a:off x="8174043" y="3726456"/>
              <a:ext cx="8527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Analysis</a:t>
              </a:r>
            </a:p>
          </p:txBody>
        </p:sp>
      </p:grpSp>
      <p:sp>
        <p:nvSpPr>
          <p:cNvPr id="33" name="Line 19"/>
          <p:cNvSpPr>
            <a:spLocks noChangeShapeType="1"/>
          </p:cNvSpPr>
          <p:nvPr/>
        </p:nvSpPr>
        <p:spPr bwMode="auto">
          <a:xfrm flipV="1">
            <a:off x="949325" y="1785938"/>
            <a:ext cx="7432675" cy="2628900"/>
          </a:xfrm>
          <a:prstGeom prst="line">
            <a:avLst/>
          </a:prstGeom>
          <a:noFill/>
          <a:ln w="34925">
            <a:solidFill>
              <a:schemeClr val="accent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497763" y="1385888"/>
            <a:ext cx="95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Calibri" pitchFamily="34" charset="0"/>
              </a:rPr>
              <a:t># Users</a:t>
            </a:r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>
            <a:off x="949325" y="1552575"/>
            <a:ext cx="7423150" cy="2435225"/>
          </a:xfrm>
          <a:prstGeom prst="line">
            <a:avLst/>
          </a:prstGeom>
          <a:noFill/>
          <a:ln w="34925">
            <a:solidFill>
              <a:schemeClr val="accent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1112838" y="4419600"/>
            <a:ext cx="960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Calibri" pitchFamily="34" charset="0"/>
              </a:rPr>
              <a:t>Experts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6977063" y="4419600"/>
            <a:ext cx="147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Calibri" pitchFamily="34" charset="0"/>
              </a:rPr>
              <a:t>Non-Experts</a:t>
            </a:r>
          </a:p>
        </p:txBody>
      </p:sp>
      <p:sp>
        <p:nvSpPr>
          <p:cNvPr id="47" name="Text Box 71"/>
          <p:cNvSpPr txBox="1">
            <a:spLocks noChangeArrowheads="1"/>
          </p:cNvSpPr>
          <p:nvPr/>
        </p:nvSpPr>
        <p:spPr bwMode="auto">
          <a:xfrm>
            <a:off x="2192338" y="2111375"/>
            <a:ext cx="8286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tx2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8067675" y="1881188"/>
            <a:ext cx="3032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Calibri" pitchFamily="34" charset="0"/>
              </a:rPr>
              <a:t>S</a:t>
            </a:r>
          </a:p>
          <a:p>
            <a:pPr algn="ctr"/>
            <a:r>
              <a:rPr lang="en-US" sz="1400" b="1">
                <a:solidFill>
                  <a:schemeClr val="tx2"/>
                </a:solidFill>
                <a:latin typeface="Calibri" pitchFamily="34" charset="0"/>
              </a:rPr>
              <a:t>T</a:t>
            </a:r>
          </a:p>
          <a:p>
            <a:pPr algn="ctr"/>
            <a:r>
              <a:rPr lang="en-US" sz="1400" b="1">
                <a:solidFill>
                  <a:schemeClr val="tx2"/>
                </a:solidFill>
                <a:latin typeface="Calibri" pitchFamily="34" charset="0"/>
              </a:rPr>
              <a:t>A</a:t>
            </a:r>
          </a:p>
          <a:p>
            <a:pPr algn="ctr"/>
            <a:r>
              <a:rPr lang="en-US" sz="1400" b="1">
                <a:solidFill>
                  <a:schemeClr val="tx2"/>
                </a:solidFill>
                <a:latin typeface="Calibri" pitchFamily="34" charset="0"/>
              </a:rPr>
              <a:t>N</a:t>
            </a:r>
          </a:p>
          <a:p>
            <a:pPr algn="ctr"/>
            <a:r>
              <a:rPr lang="en-US" sz="1400" b="1">
                <a:solidFill>
                  <a:schemeClr val="tx2"/>
                </a:solidFill>
                <a:latin typeface="Calibri" pitchFamily="34" charset="0"/>
              </a:rPr>
              <a:t>D</a:t>
            </a:r>
          </a:p>
          <a:p>
            <a:pPr algn="ctr"/>
            <a:r>
              <a:rPr lang="en-US" sz="1400" b="1">
                <a:solidFill>
                  <a:schemeClr val="tx2"/>
                </a:solidFill>
                <a:latin typeface="Calibri" pitchFamily="34" charset="0"/>
              </a:rPr>
              <a:t>A</a:t>
            </a:r>
          </a:p>
          <a:p>
            <a:pPr algn="ctr"/>
            <a:r>
              <a:rPr lang="en-US" sz="1400" b="1">
                <a:solidFill>
                  <a:schemeClr val="tx2"/>
                </a:solidFill>
                <a:latin typeface="Calibri" pitchFamily="34" charset="0"/>
              </a:rPr>
              <a:t>R</a:t>
            </a:r>
            <a:br>
              <a:rPr lang="en-US" sz="1400" b="1">
                <a:solidFill>
                  <a:schemeClr val="tx2"/>
                </a:solidFill>
                <a:latin typeface="Calibri" pitchFamily="34" charset="0"/>
              </a:rPr>
            </a:br>
            <a:r>
              <a:rPr lang="en-US" sz="1400" b="1">
                <a:solidFill>
                  <a:schemeClr val="tx2"/>
                </a:solidFill>
                <a:latin typeface="Calibri" pitchFamily="34" charset="0"/>
              </a:rPr>
              <a:t>D</a:t>
            </a:r>
            <a:br>
              <a:rPr lang="en-US" sz="1400" b="1">
                <a:solidFill>
                  <a:schemeClr val="tx2"/>
                </a:solidFill>
                <a:latin typeface="Calibri" pitchFamily="34" charset="0"/>
              </a:rPr>
            </a:br>
            <a:r>
              <a:rPr lang="en-US" sz="1400" b="1">
                <a:solidFill>
                  <a:schemeClr val="tx2"/>
                </a:solidFill>
                <a:latin typeface="Calibri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3" grpId="0" animBg="1"/>
      <p:bldP spid="34" grpId="0"/>
      <p:bldP spid="36" grpId="0" animBg="1"/>
      <p:bldP spid="37" grpId="0"/>
      <p:bldP spid="38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33375" y="185738"/>
            <a:ext cx="5195888" cy="781050"/>
          </a:xfrm>
        </p:spPr>
        <p:txBody>
          <a:bodyPr/>
          <a:lstStyle/>
          <a:p>
            <a:pPr algn="l"/>
            <a:r>
              <a:rPr lang="en-US" sz="3200" smtClean="0"/>
              <a:t>Interoperable Documentation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986635" y="1203325"/>
            <a:ext cx="2000923" cy="2000923"/>
            <a:chOff x="1194108" y="2417780"/>
            <a:chExt cx="2000923" cy="200092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Oval 11"/>
            <p:cNvSpPr/>
            <p:nvPr/>
          </p:nvSpPr>
          <p:spPr>
            <a:xfrm>
              <a:off x="1194108" y="2417780"/>
              <a:ext cx="2000923" cy="200092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12093" y="2728717"/>
              <a:ext cx="764953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Arial Rounded MT Bold" pitchFamily="34" charset="0"/>
                </a:rPr>
                <a:t>Data</a:t>
              </a:r>
              <a:endParaRPr lang="en-US" sz="20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2662187" y="1214083"/>
            <a:ext cx="2000923" cy="2000923"/>
            <a:chOff x="2847427" y="2428538"/>
            <a:chExt cx="2000923" cy="2000923"/>
          </a:xfrm>
          <a:solidFill>
            <a:schemeClr val="tx2">
              <a:lumMod val="40000"/>
              <a:lumOff val="60000"/>
              <a:alpha val="87000"/>
            </a:schemeClr>
          </a:solidFill>
        </p:grpSpPr>
        <p:sp>
          <p:nvSpPr>
            <p:cNvPr id="5" name="Oval 4"/>
            <p:cNvSpPr/>
            <p:nvPr/>
          </p:nvSpPr>
          <p:spPr>
            <a:xfrm>
              <a:off x="2847427" y="2428538"/>
              <a:ext cx="2000923" cy="200092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0712" y="2728717"/>
              <a:ext cx="1614353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Arial Rounded MT Bold" pitchFamily="34" charset="0"/>
                </a:rPr>
                <a:t>Information</a:t>
              </a:r>
              <a:endParaRPr lang="en-US" sz="20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352907" y="1214083"/>
            <a:ext cx="2000923" cy="2000923"/>
            <a:chOff x="4295542" y="2428538"/>
            <a:chExt cx="2000923" cy="2000923"/>
          </a:xfrm>
          <a:solidFill>
            <a:schemeClr val="tx2">
              <a:lumMod val="60000"/>
              <a:lumOff val="40000"/>
              <a:alpha val="82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295542" y="2428538"/>
              <a:ext cx="2000923" cy="200092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04761" y="2728717"/>
              <a:ext cx="158248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Arial Rounded MT Bold" pitchFamily="34" charset="0"/>
                </a:rPr>
                <a:t>Knowledge</a:t>
              </a:r>
              <a:endParaRPr lang="en-US" sz="20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6058579" y="1214083"/>
            <a:ext cx="2000923" cy="2000923"/>
            <a:chOff x="6154065" y="2428538"/>
            <a:chExt cx="2000923" cy="2000923"/>
          </a:xfrm>
          <a:solidFill>
            <a:schemeClr val="tx2">
              <a:lumMod val="75000"/>
              <a:alpha val="62000"/>
            </a:schemeClr>
          </a:solidFill>
        </p:grpSpPr>
        <p:sp>
          <p:nvSpPr>
            <p:cNvPr id="10" name="Oval 9"/>
            <p:cNvSpPr/>
            <p:nvPr/>
          </p:nvSpPr>
          <p:spPr>
            <a:xfrm>
              <a:off x="6154065" y="2428538"/>
              <a:ext cx="2000923" cy="200092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66064" y="2728717"/>
              <a:ext cx="1176925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Arial Rounded MT Bold" pitchFamily="34" charset="0"/>
                </a:rPr>
                <a:t>Wisdom</a:t>
              </a:r>
              <a:endParaRPr lang="en-US" sz="2000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8" name="Flowchart: Process 27"/>
          <p:cNvSpPr/>
          <p:nvPr/>
        </p:nvSpPr>
        <p:spPr>
          <a:xfrm>
            <a:off x="1771650" y="2017713"/>
            <a:ext cx="430213" cy="4302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Flowchart: Process 28"/>
          <p:cNvSpPr/>
          <p:nvPr/>
        </p:nvSpPr>
        <p:spPr>
          <a:xfrm>
            <a:off x="3448050" y="2017713"/>
            <a:ext cx="430213" cy="4302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Flowchart: Process 29"/>
          <p:cNvSpPr/>
          <p:nvPr/>
        </p:nvSpPr>
        <p:spPr>
          <a:xfrm>
            <a:off x="5138738" y="2017713"/>
            <a:ext cx="430212" cy="4302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Flowchart: Process 30"/>
          <p:cNvSpPr/>
          <p:nvPr/>
        </p:nvSpPr>
        <p:spPr>
          <a:xfrm>
            <a:off x="6843713" y="2017713"/>
            <a:ext cx="430212" cy="4302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3" name="Elbow Connector 32"/>
          <p:cNvCxnSpPr>
            <a:stCxn id="28" idx="3"/>
            <a:endCxn id="29" idx="1"/>
          </p:cNvCxnSpPr>
          <p:nvPr/>
        </p:nvCxnSpPr>
        <p:spPr>
          <a:xfrm>
            <a:off x="2201863" y="2232025"/>
            <a:ext cx="1246187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9" idx="3"/>
            <a:endCxn id="30" idx="1"/>
          </p:cNvCxnSpPr>
          <p:nvPr/>
        </p:nvCxnSpPr>
        <p:spPr>
          <a:xfrm>
            <a:off x="3878263" y="2232025"/>
            <a:ext cx="1260475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0" idx="3"/>
            <a:endCxn id="31" idx="1"/>
          </p:cNvCxnSpPr>
          <p:nvPr/>
        </p:nvCxnSpPr>
        <p:spPr>
          <a:xfrm>
            <a:off x="5568950" y="2232025"/>
            <a:ext cx="1274763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610225" y="6173788"/>
            <a:ext cx="3154363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Continuum of Understanding, Nathan </a:t>
            </a:r>
            <a:r>
              <a:rPr lang="en-US" sz="1100" b="1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Shedroff</a:t>
            </a:r>
            <a:endParaRPr lang="en-US" sz="11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61963" y="3392488"/>
            <a:ext cx="2613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Many concepts have been well developed and successfully implemented to achieve (or at least improve) data interoperability  </a:t>
            </a:r>
            <a:endParaRPr lang="en-US" sz="1600" i="1">
              <a:latin typeface="Calibri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317875" y="3392488"/>
            <a:ext cx="525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Can the same concepts facilitate interoperable information?</a:t>
            </a:r>
            <a:endParaRPr lang="en-US" sz="1600" i="1">
              <a:latin typeface="Calibri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309938" y="4727575"/>
            <a:ext cx="2770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Evolution</a:t>
            </a:r>
          </a:p>
          <a:p>
            <a:r>
              <a:rPr lang="en-US" sz="1600">
                <a:latin typeface="Calibri" pitchFamily="34" charset="0"/>
              </a:rPr>
              <a:t>Variables and Properties</a:t>
            </a:r>
          </a:p>
          <a:p>
            <a:r>
              <a:rPr lang="en-US" sz="1600">
                <a:latin typeface="Calibri" pitchFamily="34" charset="0"/>
              </a:rPr>
              <a:t>Multiple Dialects</a:t>
            </a:r>
          </a:p>
          <a:p>
            <a:r>
              <a:rPr lang="en-US" sz="1600">
                <a:latin typeface="Calibri" pitchFamily="34" charset="0"/>
              </a:rPr>
              <a:t>Persistence vs. Transport</a:t>
            </a:r>
          </a:p>
          <a:p>
            <a:r>
              <a:rPr lang="en-US" sz="1600">
                <a:latin typeface="Calibri" pitchFamily="34" charset="0"/>
              </a:rPr>
              <a:t>Hierarchical Organizations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789613" y="4727575"/>
            <a:ext cx="28305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Standards and Conventions</a:t>
            </a:r>
          </a:p>
          <a:p>
            <a:r>
              <a:rPr lang="en-US" sz="1600">
                <a:latin typeface="Calibri" pitchFamily="34" charset="0"/>
              </a:rPr>
              <a:t>Spiral Development</a:t>
            </a:r>
          </a:p>
          <a:p>
            <a:r>
              <a:rPr lang="en-US" sz="1600">
                <a:latin typeface="Calibri" pitchFamily="34" charset="0"/>
              </a:rPr>
              <a:t>Spatial/Temporal Data</a:t>
            </a:r>
          </a:p>
          <a:p>
            <a:r>
              <a:rPr lang="en-US" sz="1600">
                <a:latin typeface="Calibri" pitchFamily="34" charset="0"/>
              </a:rPr>
              <a:t>Training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300413" y="4467225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Data to Information Concept Mapping: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36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apezoid 8"/>
          <p:cNvSpPr/>
          <p:nvPr/>
        </p:nvSpPr>
        <p:spPr bwMode="auto">
          <a:xfrm rot="5400000">
            <a:off x="927100" y="677863"/>
            <a:ext cx="5541963" cy="6472237"/>
          </a:xfrm>
          <a:prstGeom prst="trapezoid">
            <a:avLst>
              <a:gd name="adj" fmla="val 1937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" y="1600200"/>
            <a:ext cx="14478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O&amp;M 1.0</a:t>
            </a:r>
          </a:p>
        </p:txBody>
      </p:sp>
      <p:sp>
        <p:nvSpPr>
          <p:cNvPr id="11" name="Isosceles Triangle 10"/>
          <p:cNvSpPr/>
          <p:nvPr/>
        </p:nvSpPr>
        <p:spPr bwMode="auto">
          <a:xfrm rot="5400000">
            <a:off x="5791200" y="2971800"/>
            <a:ext cx="4114800" cy="1981200"/>
          </a:xfrm>
          <a:prstGeom prst="triangle">
            <a:avLst>
              <a:gd name="adj" fmla="val 50616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76300" y="2057400"/>
            <a:ext cx="1447800" cy="685800"/>
          </a:xfrm>
          <a:prstGeom prst="rect">
            <a:avLst/>
          </a:prstGeom>
          <a:solidFill>
            <a:srgbClr val="9ED3D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+mn-lt"/>
              </a:rPr>
              <a:t>WXXM 1.0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76300" y="3505200"/>
            <a:ext cx="1447800" cy="685800"/>
          </a:xfrm>
          <a:prstGeom prst="rect">
            <a:avLst/>
          </a:prstGeom>
          <a:solidFill>
            <a:srgbClr val="9ED3D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+mn-lt"/>
              </a:rPr>
              <a:t>CSML 1.0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76300" y="4959350"/>
            <a:ext cx="1447800" cy="685800"/>
          </a:xfrm>
          <a:prstGeom prst="rect">
            <a:avLst/>
          </a:prstGeom>
          <a:solidFill>
            <a:srgbClr val="9ED3D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+mn-lt"/>
              </a:rPr>
              <a:t>Unidata CDM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90850" y="3505200"/>
            <a:ext cx="1447800" cy="685800"/>
          </a:xfrm>
          <a:prstGeom prst="rect">
            <a:avLst/>
          </a:prstGeom>
          <a:solidFill>
            <a:srgbClr val="9ED3D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+mn-lt"/>
              </a:rPr>
              <a:t>CSML 2.X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90850" y="4959350"/>
            <a:ext cx="1447800" cy="685800"/>
          </a:xfrm>
          <a:prstGeom prst="rect">
            <a:avLst/>
          </a:prstGeom>
          <a:solidFill>
            <a:srgbClr val="9ED3D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+mn-lt"/>
              </a:rPr>
              <a:t>Unidata</a:t>
            </a:r>
            <a:r>
              <a:rPr lang="en-US" sz="1400" dirty="0">
                <a:latin typeface="+mn-lt"/>
              </a:rPr>
              <a:t> CDM </a:t>
            </a:r>
          </a:p>
        </p:txBody>
      </p:sp>
      <p:sp>
        <p:nvSpPr>
          <p:cNvPr id="9226" name="Up-Down Arrow 9"/>
          <p:cNvSpPr>
            <a:spLocks noChangeArrowheads="1"/>
          </p:cNvSpPr>
          <p:nvPr/>
        </p:nvSpPr>
        <p:spPr bwMode="auto">
          <a:xfrm>
            <a:off x="3524250" y="2819400"/>
            <a:ext cx="304800" cy="533400"/>
          </a:xfrm>
          <a:prstGeom prst="upDownArrow">
            <a:avLst>
              <a:gd name="adj1" fmla="val 50000"/>
              <a:gd name="adj2" fmla="val 49997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9227" name="Up-Down Arrow 11"/>
          <p:cNvSpPr>
            <a:spLocks noChangeArrowheads="1"/>
          </p:cNvSpPr>
          <p:nvPr/>
        </p:nvSpPr>
        <p:spPr bwMode="auto">
          <a:xfrm>
            <a:off x="3584575" y="4379913"/>
            <a:ext cx="304800" cy="533400"/>
          </a:xfrm>
          <a:prstGeom prst="upDownArrow">
            <a:avLst>
              <a:gd name="adj1" fmla="val 50000"/>
              <a:gd name="adj2" fmla="val 49997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9228" name="TextBox 12"/>
          <p:cNvSpPr txBox="1">
            <a:spLocks noChangeArrowheads="1"/>
          </p:cNvSpPr>
          <p:nvPr/>
        </p:nvSpPr>
        <p:spPr bwMode="auto">
          <a:xfrm>
            <a:off x="3773488" y="4508500"/>
            <a:ext cx="1027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Aligned with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3773488" y="2924175"/>
            <a:ext cx="1027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Aligned with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87950" y="4959350"/>
            <a:ext cx="1447800" cy="685800"/>
          </a:xfrm>
          <a:prstGeom prst="rect">
            <a:avLst/>
          </a:prstGeom>
          <a:solidFill>
            <a:srgbClr val="9ED3D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+mn-lt"/>
              </a:rPr>
              <a:t>Unidata CDM </a:t>
            </a:r>
          </a:p>
        </p:txBody>
      </p:sp>
      <p:sp>
        <p:nvSpPr>
          <p:cNvPr id="9231" name="Up-Down Arrow 19"/>
          <p:cNvSpPr>
            <a:spLocks noChangeArrowheads="1"/>
          </p:cNvSpPr>
          <p:nvPr/>
        </p:nvSpPr>
        <p:spPr bwMode="auto">
          <a:xfrm>
            <a:off x="5743575" y="4379913"/>
            <a:ext cx="304800" cy="533400"/>
          </a:xfrm>
          <a:prstGeom prst="upDownArrow">
            <a:avLst>
              <a:gd name="adj1" fmla="val 50000"/>
              <a:gd name="adj2" fmla="val 49997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9232" name="TextBox 20"/>
          <p:cNvSpPr txBox="1">
            <a:spLocks noChangeArrowheads="1"/>
          </p:cNvSpPr>
          <p:nvPr/>
        </p:nvSpPr>
        <p:spPr bwMode="auto">
          <a:xfrm>
            <a:off x="6026150" y="4508500"/>
            <a:ext cx="1028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Aligned with</a:t>
            </a:r>
          </a:p>
        </p:txBody>
      </p:sp>
      <p:sp>
        <p:nvSpPr>
          <p:cNvPr id="9233" name="Right Brace 22"/>
          <p:cNvSpPr>
            <a:spLocks/>
          </p:cNvSpPr>
          <p:nvPr/>
        </p:nvSpPr>
        <p:spPr bwMode="auto">
          <a:xfrm>
            <a:off x="6788150" y="2362200"/>
            <a:ext cx="228600" cy="1981200"/>
          </a:xfrm>
          <a:prstGeom prst="rightBrace">
            <a:avLst>
              <a:gd name="adj1" fmla="val 83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876800" y="1905000"/>
            <a:ext cx="14478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O&amp;M 2.0</a:t>
            </a:r>
          </a:p>
        </p:txBody>
      </p:sp>
      <p:sp>
        <p:nvSpPr>
          <p:cNvPr id="9235" name="TextBox 23"/>
          <p:cNvSpPr txBox="1">
            <a:spLocks noChangeArrowheads="1"/>
          </p:cNvSpPr>
          <p:nvPr/>
        </p:nvSpPr>
        <p:spPr bwMode="auto">
          <a:xfrm>
            <a:off x="7016750" y="2971800"/>
            <a:ext cx="1266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WXXM Builds</a:t>
            </a:r>
          </a:p>
          <a:p>
            <a:r>
              <a:rPr lang="en-US" sz="1200">
                <a:latin typeface="Calibri" pitchFamily="34" charset="0"/>
              </a:rPr>
              <a:t>on CSML 3.X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</a:rPr>
              <a:t>(XML encoding)</a:t>
            </a:r>
          </a:p>
        </p:txBody>
      </p:sp>
      <p:sp>
        <p:nvSpPr>
          <p:cNvPr id="9236" name="TextBox 24"/>
          <p:cNvSpPr txBox="1">
            <a:spLocks noChangeArrowheads="1"/>
          </p:cNvSpPr>
          <p:nvPr/>
        </p:nvSpPr>
        <p:spPr bwMode="auto">
          <a:xfrm>
            <a:off x="7016750" y="5133975"/>
            <a:ext cx="1390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(Binary encoding)</a:t>
            </a:r>
          </a:p>
        </p:txBody>
      </p:sp>
      <p:sp>
        <p:nvSpPr>
          <p:cNvPr id="9237" name="Right Brace 25"/>
          <p:cNvSpPr>
            <a:spLocks/>
          </p:cNvSpPr>
          <p:nvPr/>
        </p:nvSpPr>
        <p:spPr bwMode="auto">
          <a:xfrm>
            <a:off x="6788150" y="4953000"/>
            <a:ext cx="228600" cy="6858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cxnSp>
        <p:nvCxnSpPr>
          <p:cNvPr id="9238" name="Straight Connector 32"/>
          <p:cNvCxnSpPr>
            <a:cxnSpLocks noChangeShapeType="1"/>
          </p:cNvCxnSpPr>
          <p:nvPr/>
        </p:nvCxnSpPr>
        <p:spPr bwMode="auto">
          <a:xfrm rot="5400000">
            <a:off x="218282" y="3961606"/>
            <a:ext cx="4572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9239" name="Straight Connector 33"/>
          <p:cNvCxnSpPr>
            <a:cxnSpLocks noChangeShapeType="1"/>
          </p:cNvCxnSpPr>
          <p:nvPr/>
        </p:nvCxnSpPr>
        <p:spPr bwMode="auto">
          <a:xfrm rot="5400000">
            <a:off x="2858294" y="3923506"/>
            <a:ext cx="38862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686050" y="1600200"/>
            <a:ext cx="14478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O&amp;M 1.0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990850" y="2057400"/>
            <a:ext cx="1447800" cy="685800"/>
          </a:xfrm>
          <a:prstGeom prst="rect">
            <a:avLst/>
          </a:prstGeom>
          <a:solidFill>
            <a:srgbClr val="9ED3D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+mn-lt"/>
              </a:rPr>
              <a:t>WXXM 1.1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187950" y="2362200"/>
            <a:ext cx="1447800" cy="685800"/>
          </a:xfrm>
          <a:prstGeom prst="rect">
            <a:avLst/>
          </a:prstGeom>
          <a:solidFill>
            <a:srgbClr val="9ED3D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+mn-lt"/>
              </a:rPr>
              <a:t>WXXM 2.X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876800" y="3200400"/>
            <a:ext cx="14478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O&amp;M 2.0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187950" y="3657600"/>
            <a:ext cx="1447800" cy="685800"/>
          </a:xfrm>
          <a:prstGeom prst="rect">
            <a:avLst/>
          </a:prstGeom>
          <a:solidFill>
            <a:srgbClr val="9ED3D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+mn-lt"/>
              </a:rPr>
              <a:t>CSML 3.X</a:t>
            </a:r>
          </a:p>
        </p:txBody>
      </p:sp>
      <p:sp>
        <p:nvSpPr>
          <p:cNvPr id="92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314325"/>
            <a:ext cx="3097212" cy="523875"/>
          </a:xfrm>
        </p:spPr>
        <p:txBody>
          <a:bodyPr/>
          <a:lstStyle/>
          <a:p>
            <a:pPr algn="l"/>
            <a:r>
              <a:rPr lang="en-US" sz="3200" smtClean="0"/>
              <a:t>Evolution: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471488" y="4014788"/>
            <a:ext cx="8215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2906713"/>
            <a:ext cx="1346200" cy="1179512"/>
            <a:chOff x="288" y="1831"/>
            <a:chExt cx="848" cy="743"/>
          </a:xfrm>
        </p:grpSpPr>
        <p:sp>
          <p:nvSpPr>
            <p:cNvPr id="10286" name="Rectangle 4"/>
            <p:cNvSpPr>
              <a:spLocks noChangeArrowheads="1"/>
            </p:cNvSpPr>
            <p:nvPr/>
          </p:nvSpPr>
          <p:spPr bwMode="auto">
            <a:xfrm>
              <a:off x="351" y="2484"/>
              <a:ext cx="90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288" y="1831"/>
              <a:ext cx="848" cy="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</a:rPr>
                <a:t>Custom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</a:rPr>
                <a:t>Documentation</a:t>
              </a:r>
            </a:p>
          </p:txBody>
        </p:sp>
        <p:cxnSp>
          <p:nvCxnSpPr>
            <p:cNvPr id="10288" name="AutoShape 6"/>
            <p:cNvCxnSpPr>
              <a:cxnSpLocks noChangeShapeType="1"/>
              <a:stCxn id="15365" idx="2"/>
              <a:endCxn id="10286" idx="0"/>
            </p:cNvCxnSpPr>
            <p:nvPr/>
          </p:nvCxnSpPr>
          <p:spPr bwMode="auto">
            <a:xfrm rot="5400000">
              <a:off x="414" y="2142"/>
              <a:ext cx="324" cy="359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</p:spPr>
        </p:cxn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08113" y="2032000"/>
            <a:ext cx="1458912" cy="2054225"/>
            <a:chOff x="887" y="1280"/>
            <a:chExt cx="919" cy="1294"/>
          </a:xfrm>
        </p:grpSpPr>
        <p:sp>
          <p:nvSpPr>
            <p:cNvPr id="10283" name="Rectangle 8"/>
            <p:cNvSpPr>
              <a:spLocks noChangeArrowheads="1"/>
            </p:cNvSpPr>
            <p:nvPr/>
          </p:nvSpPr>
          <p:spPr bwMode="auto">
            <a:xfrm>
              <a:off x="1199" y="2484"/>
              <a:ext cx="90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887" y="1280"/>
              <a:ext cx="919" cy="4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</a:rPr>
                <a:t>FGDC Mandatory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Identification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Metadata</a:t>
              </a:r>
            </a:p>
          </p:txBody>
        </p:sp>
        <p:cxnSp>
          <p:nvCxnSpPr>
            <p:cNvPr id="10285" name="AutoShape 10"/>
            <p:cNvCxnSpPr>
              <a:cxnSpLocks noChangeShapeType="1"/>
              <a:stCxn id="15369" idx="2"/>
              <a:endCxn id="10283" idx="0"/>
            </p:cNvCxnSpPr>
            <p:nvPr/>
          </p:nvCxnSpPr>
          <p:spPr bwMode="auto">
            <a:xfrm rot="5400000">
              <a:off x="953" y="2034"/>
              <a:ext cx="741" cy="160"/>
            </a:xfrm>
            <a:prstGeom prst="bentConnector3">
              <a:avLst>
                <a:gd name="adj1" fmla="val 77597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</p:spPr>
        </p:cxn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614613" y="2906713"/>
            <a:ext cx="1400175" cy="1179512"/>
            <a:chOff x="1647" y="1831"/>
            <a:chExt cx="882" cy="743"/>
          </a:xfrm>
        </p:grpSpPr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1677" y="1831"/>
              <a:ext cx="852" cy="33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</a:rPr>
                <a:t>FGDC Discovery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Distributor</a:t>
              </a:r>
            </a:p>
          </p:txBody>
        </p:sp>
        <p:cxnSp>
          <p:nvCxnSpPr>
            <p:cNvPr id="10281" name="AutoShape 13"/>
            <p:cNvCxnSpPr>
              <a:cxnSpLocks noChangeShapeType="1"/>
              <a:stCxn id="15372" idx="2"/>
              <a:endCxn id="10282" idx="0"/>
            </p:cNvCxnSpPr>
            <p:nvPr/>
          </p:nvCxnSpPr>
          <p:spPr bwMode="auto">
            <a:xfrm rot="5400000">
              <a:off x="1774" y="2078"/>
              <a:ext cx="324" cy="487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</p:spPr>
        </p:cxnSp>
        <p:sp>
          <p:nvSpPr>
            <p:cNvPr id="10282" name="Rectangle 14"/>
            <p:cNvSpPr>
              <a:spLocks noChangeArrowheads="1"/>
            </p:cNvSpPr>
            <p:nvPr/>
          </p:nvSpPr>
          <p:spPr bwMode="auto">
            <a:xfrm>
              <a:off x="1647" y="2484"/>
              <a:ext cx="90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3643313" y="1423988"/>
            <a:ext cx="1651000" cy="2655887"/>
            <a:chOff x="3643313" y="1424226"/>
            <a:chExt cx="1651000" cy="2655649"/>
          </a:xfrm>
        </p:grpSpPr>
        <p:sp>
          <p:nvSpPr>
            <p:cNvPr id="10277" name="Rectangle 16"/>
            <p:cNvSpPr>
              <a:spLocks noChangeArrowheads="1"/>
            </p:cNvSpPr>
            <p:nvPr/>
          </p:nvSpPr>
          <p:spPr bwMode="auto">
            <a:xfrm>
              <a:off x="3983038" y="3937000"/>
              <a:ext cx="142875" cy="142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3643313" y="1424226"/>
              <a:ext cx="1651000" cy="137782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</a:rPr>
                <a:t>FGDC Complete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Entity and Attribute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Data Quality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Lineage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Spatial Organization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Spatial Reference</a:t>
              </a:r>
            </a:p>
          </p:txBody>
        </p:sp>
        <p:cxnSp>
          <p:nvCxnSpPr>
            <p:cNvPr id="10279" name="AutoShape 18"/>
            <p:cNvCxnSpPr>
              <a:cxnSpLocks noChangeShapeType="1"/>
              <a:stCxn id="15377" idx="2"/>
              <a:endCxn id="10277" idx="0"/>
            </p:cNvCxnSpPr>
            <p:nvPr/>
          </p:nvCxnSpPr>
          <p:spPr bwMode="auto">
            <a:xfrm rot="5400000">
              <a:off x="3694233" y="3162420"/>
              <a:ext cx="1134824" cy="414337"/>
            </a:xfrm>
            <a:prstGeom prst="bentConnector3">
              <a:avLst>
                <a:gd name="adj1" fmla="val 78778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</p:spPr>
        </p:cxn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5702300" y="1444625"/>
            <a:ext cx="1508125" cy="2641600"/>
            <a:chOff x="5702300" y="1444864"/>
            <a:chExt cx="1508125" cy="2641361"/>
          </a:xfrm>
        </p:grpSpPr>
        <p:sp>
          <p:nvSpPr>
            <p:cNvPr id="10274" name="Rectangle 20"/>
            <p:cNvSpPr>
              <a:spLocks noChangeArrowheads="1"/>
            </p:cNvSpPr>
            <p:nvPr/>
          </p:nvSpPr>
          <p:spPr bwMode="auto">
            <a:xfrm>
              <a:off x="7067550" y="3943350"/>
              <a:ext cx="142875" cy="142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5702300" y="1444864"/>
              <a:ext cx="1323975" cy="201594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</a:rPr>
                <a:t>FGDC RSE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Identifier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Documentation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Mission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Platform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Instrument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Aggregation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Algorithm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Processing</a:t>
              </a:r>
            </a:p>
          </p:txBody>
        </p:sp>
        <p:cxnSp>
          <p:nvCxnSpPr>
            <p:cNvPr id="10276" name="AutoShape 22"/>
            <p:cNvCxnSpPr>
              <a:cxnSpLocks noChangeShapeType="1"/>
              <a:stCxn id="15381" idx="2"/>
              <a:endCxn id="10274" idx="0"/>
            </p:cNvCxnSpPr>
            <p:nvPr/>
          </p:nvCxnSpPr>
          <p:spPr bwMode="auto">
            <a:xfrm rot="16200000" flipH="1">
              <a:off x="6510458" y="3314819"/>
              <a:ext cx="482361" cy="77470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</p:spPr>
        </p:cxn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509963" y="3943350"/>
            <a:ext cx="2219325" cy="2665413"/>
            <a:chOff x="2211" y="2484"/>
            <a:chExt cx="1398" cy="1679"/>
          </a:xfrm>
        </p:grpSpPr>
        <p:sp>
          <p:nvSpPr>
            <p:cNvPr id="10271" name="Rectangle 24"/>
            <p:cNvSpPr>
              <a:spLocks noChangeArrowheads="1"/>
            </p:cNvSpPr>
            <p:nvPr/>
          </p:nvSpPr>
          <p:spPr bwMode="auto">
            <a:xfrm>
              <a:off x="3519" y="2484"/>
              <a:ext cx="90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385" name="Text Box 25"/>
            <p:cNvSpPr txBox="1">
              <a:spLocks noChangeArrowheads="1"/>
            </p:cNvSpPr>
            <p:nvPr/>
          </p:nvSpPr>
          <p:spPr bwMode="auto">
            <a:xfrm>
              <a:off x="2211" y="3027"/>
              <a:ext cx="1274" cy="1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</a:rPr>
                <a:t>ISO 19115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Code Lists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Many Identifiers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OnLine Resources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Responsible Parties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Data Quality Reports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Spatial/Temporal Extents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Metadata Levels / Scope</a:t>
              </a:r>
            </a:p>
          </p:txBody>
        </p:sp>
        <p:cxnSp>
          <p:nvCxnSpPr>
            <p:cNvPr id="10273" name="AutoShape 26"/>
            <p:cNvCxnSpPr>
              <a:cxnSpLocks noChangeShapeType="1"/>
              <a:stCxn id="15385" idx="0"/>
              <a:endCxn id="10271" idx="2"/>
            </p:cNvCxnSpPr>
            <p:nvPr/>
          </p:nvCxnSpPr>
          <p:spPr bwMode="auto">
            <a:xfrm rot="-5400000">
              <a:off x="3005" y="2465"/>
              <a:ext cx="450" cy="668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</p:spPr>
        </p:cxn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7123113" y="3943350"/>
            <a:ext cx="1435100" cy="2452688"/>
            <a:chOff x="4487" y="2484"/>
            <a:chExt cx="904" cy="1545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5260" y="2484"/>
              <a:ext cx="90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389" name="Text Box 29"/>
            <p:cNvSpPr txBox="1">
              <a:spLocks noChangeArrowheads="1"/>
            </p:cNvSpPr>
            <p:nvPr/>
          </p:nvSpPr>
          <p:spPr bwMode="auto">
            <a:xfrm>
              <a:off x="4487" y="3027"/>
              <a:ext cx="904" cy="100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</a:rPr>
                <a:t>ISO 19115-2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Quality Coverage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Usability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Platform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Instrument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Processing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Algorithm</a:t>
              </a:r>
            </a:p>
          </p:txBody>
        </p:sp>
        <p:cxnSp>
          <p:nvCxnSpPr>
            <p:cNvPr id="10270" name="AutoShape 30"/>
            <p:cNvCxnSpPr>
              <a:cxnSpLocks noChangeShapeType="1"/>
              <a:stCxn id="15389" idx="0"/>
              <a:endCxn id="10268" idx="2"/>
            </p:cNvCxnSpPr>
            <p:nvPr/>
          </p:nvCxnSpPr>
          <p:spPr bwMode="auto">
            <a:xfrm rot="-5400000">
              <a:off x="4918" y="2636"/>
              <a:ext cx="450" cy="325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</p:spPr>
        </p:cxn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995363" y="3943350"/>
            <a:ext cx="3452812" cy="1601788"/>
            <a:chOff x="627" y="2484"/>
            <a:chExt cx="2175" cy="1009"/>
          </a:xfrm>
        </p:grpSpPr>
        <p:sp>
          <p:nvSpPr>
            <p:cNvPr id="15392" name="Text Box 32"/>
            <p:cNvSpPr txBox="1">
              <a:spLocks noChangeArrowheads="1"/>
            </p:cNvSpPr>
            <p:nvPr/>
          </p:nvSpPr>
          <p:spPr bwMode="auto">
            <a:xfrm>
              <a:off x="627" y="3027"/>
              <a:ext cx="1373" cy="46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</a:rPr>
                <a:t>FGDC to ISO 19115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International Standard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n-lt"/>
                </a:rPr>
                <a:t>Unified Modeling Language</a:t>
              </a:r>
            </a:p>
          </p:txBody>
        </p:sp>
        <p:cxnSp>
          <p:nvCxnSpPr>
            <p:cNvPr id="10266" name="AutoShape 33"/>
            <p:cNvCxnSpPr>
              <a:cxnSpLocks noChangeShapeType="1"/>
              <a:stCxn id="15392" idx="0"/>
              <a:endCxn id="10267" idx="2"/>
            </p:cNvCxnSpPr>
            <p:nvPr/>
          </p:nvCxnSpPr>
          <p:spPr bwMode="auto">
            <a:xfrm rot="-5400000">
              <a:off x="1839" y="2105"/>
              <a:ext cx="450" cy="1387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</p:spPr>
        </p:cxnSp>
        <p:sp>
          <p:nvSpPr>
            <p:cNvPr id="10267" name="Rectangle 34"/>
            <p:cNvSpPr>
              <a:spLocks noChangeArrowheads="1"/>
            </p:cNvSpPr>
            <p:nvPr/>
          </p:nvSpPr>
          <p:spPr bwMode="auto">
            <a:xfrm>
              <a:off x="2712" y="2484"/>
              <a:ext cx="90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0251" name="Rectangle 35"/>
          <p:cNvSpPr>
            <a:spLocks noChangeArrowheads="1"/>
          </p:cNvSpPr>
          <p:nvPr/>
        </p:nvSpPr>
        <p:spPr bwMode="auto">
          <a:xfrm>
            <a:off x="5408613" y="923925"/>
            <a:ext cx="234950" cy="150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2" name="Rectangle 36"/>
          <p:cNvSpPr>
            <a:spLocks noChangeArrowheads="1"/>
          </p:cNvSpPr>
          <p:nvPr/>
        </p:nvSpPr>
        <p:spPr bwMode="auto">
          <a:xfrm>
            <a:off x="5753100" y="6483350"/>
            <a:ext cx="234950" cy="150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457200" y="1068388"/>
            <a:ext cx="5057775" cy="314325"/>
            <a:chOff x="288" y="330"/>
            <a:chExt cx="3186" cy="198"/>
          </a:xfrm>
        </p:grpSpPr>
        <p:sp>
          <p:nvSpPr>
            <p:cNvPr id="10263" name="Line 38"/>
            <p:cNvSpPr>
              <a:spLocks noChangeShapeType="1"/>
            </p:cNvSpPr>
            <p:nvPr/>
          </p:nvSpPr>
          <p:spPr bwMode="auto">
            <a:xfrm>
              <a:off x="288" y="426"/>
              <a:ext cx="3186" cy="0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Text Box 39"/>
            <p:cNvSpPr txBox="1">
              <a:spLocks noChangeArrowheads="1"/>
            </p:cNvSpPr>
            <p:nvPr/>
          </p:nvSpPr>
          <p:spPr bwMode="auto">
            <a:xfrm>
              <a:off x="1445" y="330"/>
              <a:ext cx="758" cy="19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</a:rPr>
                <a:t>Basic Content</a:t>
              </a:r>
            </a:p>
          </p:txBody>
        </p:sp>
      </p:grpSp>
      <p:cxnSp>
        <p:nvCxnSpPr>
          <p:cNvPr id="15400" name="AutoShape 40"/>
          <p:cNvCxnSpPr>
            <a:cxnSpLocks noChangeShapeType="1"/>
            <a:stCxn id="10251" idx="2"/>
          </p:cNvCxnSpPr>
          <p:nvPr/>
        </p:nvCxnSpPr>
        <p:spPr bwMode="auto">
          <a:xfrm rot="16200000" flipH="1">
            <a:off x="2994026" y="3606800"/>
            <a:ext cx="5408612" cy="3444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777777"/>
            </a:solidFill>
            <a:prstDash val="sysDot"/>
            <a:miter lim="800000"/>
            <a:headEnd/>
            <a:tailEnd/>
          </a:ln>
        </p:spPr>
      </p:cxn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5537200" y="1049338"/>
            <a:ext cx="3149600" cy="314325"/>
            <a:chOff x="3488" y="318"/>
            <a:chExt cx="1984" cy="198"/>
          </a:xfrm>
        </p:grpSpPr>
        <p:sp>
          <p:nvSpPr>
            <p:cNvPr id="10261" name="Line 42"/>
            <p:cNvSpPr>
              <a:spLocks noChangeShapeType="1"/>
            </p:cNvSpPr>
            <p:nvPr/>
          </p:nvSpPr>
          <p:spPr bwMode="auto">
            <a:xfrm>
              <a:off x="3488" y="432"/>
              <a:ext cx="1984" cy="0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prstDash val="sysDot"/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Text Box 43"/>
            <p:cNvSpPr txBox="1">
              <a:spLocks noChangeArrowheads="1"/>
            </p:cNvSpPr>
            <p:nvPr/>
          </p:nvSpPr>
          <p:spPr bwMode="auto">
            <a:xfrm>
              <a:off x="3942" y="318"/>
              <a:ext cx="957" cy="19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</a:rPr>
                <a:t>Extended Content</a:t>
              </a: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5981700" y="3943350"/>
            <a:ext cx="1571625" cy="2246313"/>
            <a:chOff x="3768" y="2484"/>
            <a:chExt cx="990" cy="1415"/>
          </a:xfrm>
        </p:grpSpPr>
        <p:sp>
          <p:nvSpPr>
            <p:cNvPr id="10258" name="Rectangle 45"/>
            <p:cNvSpPr>
              <a:spLocks noChangeArrowheads="1"/>
            </p:cNvSpPr>
            <p:nvPr/>
          </p:nvSpPr>
          <p:spPr bwMode="auto">
            <a:xfrm>
              <a:off x="4668" y="2484"/>
              <a:ext cx="90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10259" name="AutoShape 46"/>
            <p:cNvCxnSpPr>
              <a:cxnSpLocks noChangeShapeType="1"/>
              <a:stCxn id="15407" idx="0"/>
              <a:endCxn id="10258" idx="2"/>
            </p:cNvCxnSpPr>
            <p:nvPr/>
          </p:nvCxnSpPr>
          <p:spPr bwMode="auto">
            <a:xfrm rot="5400000" flipH="1" flipV="1">
              <a:off x="4161" y="2475"/>
              <a:ext cx="453" cy="65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</p:spPr>
        </p:cxnSp>
        <p:sp>
          <p:nvSpPr>
            <p:cNvPr id="15407" name="Text Box 47"/>
            <p:cNvSpPr txBox="1">
              <a:spLocks noChangeArrowheads="1"/>
            </p:cNvSpPr>
            <p:nvPr/>
          </p:nvSpPr>
          <p:spPr bwMode="auto">
            <a:xfrm>
              <a:off x="3768" y="3027"/>
              <a:ext cx="590" cy="87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</a:rPr>
                <a:t>ISO 19119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Services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</a:rPr>
                <a:t>ISO 19110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Feature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Types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38138" y="280988"/>
            <a:ext cx="64897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Calibri" pitchFamily="34" charset="0"/>
                <a:ea typeface="+mj-ea"/>
                <a:cs typeface="+mj-cs"/>
              </a:rPr>
              <a:t>Evolution: Documentation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1639</Words>
  <Application>Microsoft Office PowerPoint</Application>
  <PresentationFormat>On-screen Show (4:3)</PresentationFormat>
  <Paragraphs>530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Arial</vt:lpstr>
      <vt:lpstr>Comic Sans MS</vt:lpstr>
      <vt:lpstr>ＭＳ Ｐゴシック</vt:lpstr>
      <vt:lpstr>Courier New</vt:lpstr>
      <vt:lpstr>Arial Rounded MT Bold</vt:lpstr>
      <vt:lpstr>Office Theme</vt:lpstr>
      <vt:lpstr>Interoperable Documentation</vt:lpstr>
      <vt:lpstr>Data Life-Cycle</vt:lpstr>
      <vt:lpstr>Metadata Types and Sharing</vt:lpstr>
      <vt:lpstr>Designated Communities - Users</vt:lpstr>
      <vt:lpstr>Designated Communities - Users</vt:lpstr>
      <vt:lpstr>Designated Communities - Users</vt:lpstr>
      <vt:lpstr>Interoperable Documentation</vt:lpstr>
      <vt:lpstr>Evolution: Data</vt:lpstr>
      <vt:lpstr>Slide 9</vt:lpstr>
      <vt:lpstr>Variables and Properties - Data</vt:lpstr>
      <vt:lpstr>Variables and Properties - Documentation</vt:lpstr>
      <vt:lpstr>Slide 12</vt:lpstr>
      <vt:lpstr>Slide 13</vt:lpstr>
      <vt:lpstr>Slide 14</vt:lpstr>
      <vt:lpstr>Hierarchical Organization: Data</vt:lpstr>
      <vt:lpstr>Hierarchical Organization: Documentation</vt:lpstr>
      <vt:lpstr>Hierarchical Organization: InSitu Documentation</vt:lpstr>
      <vt:lpstr>Standards / Conventions / Best Practices</vt:lpstr>
      <vt:lpstr>Spatial/Temporal Data</vt:lpstr>
      <vt:lpstr>Spatial/Temporal Data</vt:lpstr>
      <vt:lpstr>Slide 21</vt:lpstr>
      <vt:lpstr>Multiple Dialects: THREDDS Data Server</vt:lpstr>
      <vt:lpstr>Multiple Dialects: Web Accessible Folders</vt:lpstr>
      <vt:lpstr>Multiple Dialects: Documentation Extraction</vt:lpstr>
      <vt:lpstr>Documentation in Three Dialects</vt:lpstr>
      <vt:lpstr>Slide 26</vt:lpstr>
      <vt:lpstr>Slide 27</vt:lpstr>
      <vt:lpstr>Spiral Development / Training: Rubrics</vt:lpstr>
      <vt:lpstr>Data and Information: End-to-End Process</vt:lpstr>
      <vt:lpstr>Questions?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Ted Habermann</dc:creator>
  <cp:lastModifiedBy>Jo Hansen</cp:lastModifiedBy>
  <cp:revision>54</cp:revision>
  <dcterms:created xsi:type="dcterms:W3CDTF">2010-06-14T19:17:55Z</dcterms:created>
  <dcterms:modified xsi:type="dcterms:W3CDTF">2010-06-22T18:33:13Z</dcterms:modified>
</cp:coreProperties>
</file>