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1"/>
  </p:notesMasterIdLst>
  <p:sldIdLst>
    <p:sldId id="296" r:id="rId2"/>
    <p:sldId id="297" r:id="rId3"/>
    <p:sldId id="264" r:id="rId4"/>
    <p:sldId id="305" r:id="rId5"/>
    <p:sldId id="298" r:id="rId6"/>
    <p:sldId id="299" r:id="rId7"/>
    <p:sldId id="300" r:id="rId8"/>
    <p:sldId id="301" r:id="rId9"/>
    <p:sldId id="304" r:id="rId10"/>
    <p:sldId id="306" r:id="rId11"/>
    <p:sldId id="307" r:id="rId12"/>
    <p:sldId id="312" r:id="rId13"/>
    <p:sldId id="308" r:id="rId14"/>
    <p:sldId id="309" r:id="rId15"/>
    <p:sldId id="310" r:id="rId16"/>
    <p:sldId id="313" r:id="rId17"/>
    <p:sldId id="270" r:id="rId18"/>
    <p:sldId id="275" r:id="rId19"/>
    <p:sldId id="31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197D6-A1A7-4173-8C68-6A3487BDF8A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D0A65-208E-4B8A-AD5F-17E813235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858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pitchFamily="9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18025" cy="3389312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33" y="4387746"/>
            <a:ext cx="5068957" cy="4089505"/>
          </a:xfrm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9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18025" cy="3389312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33" y="4387746"/>
            <a:ext cx="5068957" cy="4089505"/>
          </a:xfrm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18025" cy="3389312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33" y="4387746"/>
            <a:ext cx="5068957" cy="4089505"/>
          </a:xfrm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9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18025" cy="3389312"/>
          </a:xfrm>
          <a:ln/>
        </p:spPr>
      </p:sp>
      <p:graphicFrame>
        <p:nvGraphicFramePr>
          <p:cNvPr id="56323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760965" y="5683770"/>
          <a:ext cx="5758484" cy="1475595"/>
        </p:xfrm>
        <a:graphic>
          <a:graphicData uri="http://schemas.openxmlformats.org/presentationml/2006/ole">
            <p:oleObj spid="_x0000_s5134" name="Worksheet" r:id="rId4" imgW="4385520" imgH="1141920" progId="Excel.Sheet.8">
              <p:embed/>
            </p:oleObj>
          </a:graphicData>
        </a:graphic>
      </p:graphicFrame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4801" y="228601"/>
            <a:ext cx="6324600" cy="8610600"/>
          </a:xfr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1000" b="1" dirty="0">
                <a:latin typeface="Calibri" charset="0"/>
                <a:ea typeface="ＭＳ Ｐゴシック" charset="0"/>
                <a:cs typeface="ＭＳ Ｐゴシック" charset="0"/>
              </a:rPr>
              <a:t>How do we meet the goal?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The NSF-wide SEES Portfolio is expected to include: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</a:rPr>
              <a:t>short and long term observations enabled by a new generation of experimental and observational networks;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</a:rPr>
              <a:t>data analysis, modeling, simulation and intelligent decision-making facilitated by advanced computation;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</a:rPr>
              <a:t>research at the energy-environment-society nexus;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</a:rPr>
              <a:t>innovative strategies for energy production, distribution and use;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</a:rPr>
              <a:t>study of societal factors such as vulnerability and resilience, and sensitivity to regional change;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</a:rPr>
              <a:t>building of research and education partnerships, both nationally and internationally; and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</a:rPr>
              <a:t>developing the workforce required for future economic, energy and environmental sustainability.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SEES is planned to be a 5-year effort during which NSF works across directorates and offices to coordinate and grow its portfolio of research and education associated with the environment, energy, and sustainability.  NSF</a:t>
            </a:r>
            <a:r>
              <a:rPr lang="ja-JP" altLang="en-US" sz="10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000" dirty="0" err="1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sz="1000" dirty="0">
                <a:latin typeface="Calibri" charset="0"/>
                <a:ea typeface="ＭＳ Ｐゴシック" charset="0"/>
                <a:cs typeface="ＭＳ Ｐゴシック" charset="0"/>
              </a:rPr>
              <a:t> work under SEES will be a blend of activities -- formal solicitations and less formal announcements of interest (e.g., Dear Colleague Letters) that span multiple scientific disciplines and require input and oversight from multiple NSF directorates. 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b="1" dirty="0">
                <a:latin typeface="Calibri" charset="0"/>
                <a:ea typeface="ＭＳ Ｐゴシック" charset="0"/>
                <a:cs typeface="ＭＳ Ｐゴシック" charset="0"/>
              </a:rPr>
              <a:t>FY 2012 Priorities: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Clean energy: Through the Sustainable Energy Pathways (SEP) program, NSF will identify energy sources, their potential for future use, and potential impacts of such use on the environment and society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Workforce: new Postdoctoral Fellowship program; will require interdisciplinary experiences, and work with state and local resource managers or staff in environmental or energy sectors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Sustainability Research Networks (SRN) program will form intellectual partnerships across disciplines on important sustainability research topics and encourage academic and other organizations to work on these problems together (public-private partnerships)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Partnerships for International Research and Education (PIRE) program will formalize international collaborations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b="1" dirty="0">
                <a:latin typeface="Calibri" charset="0"/>
                <a:ea typeface="ＭＳ Ｐゴシック" charset="0"/>
                <a:cs typeface="ＭＳ Ｐゴシック" charset="0"/>
              </a:rPr>
              <a:t>How current efforts relate to previous activities: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In FY 2010, NSF expanded the base SEES portfolio by focusing on climate;  NSF is now integrating energy concerns into the SEES portfolio to address sustainability in a more comprehensive and targeted way.  In FY 2012 the next round of CRI solicitations, initially issued in FY 2010,  are expected to be issued: Water Sustainability and Climate; Ocean Acidification; Dimensions of Biodiversity; Earth System Modeling at Regional and Decadal Scales, and; Climate Change Education Program.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b="1" dirty="0">
                <a:latin typeface="Calibri" charset="0"/>
                <a:ea typeface="ＭＳ Ｐゴシック" charset="0"/>
                <a:cs typeface="ＭＳ Ｐゴシック" charset="0"/>
              </a:rPr>
              <a:t>SEES portfolio management structure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Senior leadership committee composed of Assistant Directors/Office Heads provides long-term planning and overall guidance.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Working groups of program directors, each overseen by Assistant Directors/Office Heads/Division Directors who are most relevant to the specific activity, manage specific programs or activities.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Interagency working groups coordinate interagency activities, which may require establishment of </a:t>
            </a:r>
            <a:r>
              <a:rPr lang="en-US" sz="1000" dirty="0" err="1">
                <a:latin typeface="Calibri" charset="0"/>
                <a:ea typeface="ＭＳ Ｐゴシック" charset="0"/>
                <a:cs typeface="ＭＳ Ｐゴシック" charset="0"/>
              </a:rPr>
              <a:t>MOUs/MOAs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, and joint solicitations between the collaborating agencies.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Engagement and collaboration with international partners, such as the European Union (EU).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SEES Portfolio Funding Levels 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(Dollars in Millions)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1000" u="sng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FY10 Enacted/Annualized FY11 CR</a:t>
            </a:r>
            <a:r>
              <a:rPr lang="en-US" sz="1000" u="sng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000" u="sng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FY12 Request</a:t>
            </a:r>
            <a:r>
              <a:rPr lang="en-US" sz="1000" u="sng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Biological Sciences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$121.00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$146.00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Computer and Information Science and Engineering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17.00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46.36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Engineering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108.20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162.00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Geosciences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195.50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282.70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Mathematical and Physical Sciences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87.00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160.50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Social, Behavioral and Economic Sciences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20.78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56.98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Office of </a:t>
            </a:r>
            <a:r>
              <a:rPr lang="en-US" sz="10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Cyberinfrastructure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5.50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5.00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Office of International Science and Engineering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2.50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17.00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Office of Polar Programs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65.26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83.65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Office of Integrative Activities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26.50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$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26.50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Total, R&amp;RA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	</a:t>
            </a:r>
            <a:r>
              <a:rPr lang="en-US" sz="10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$649.24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		</a:t>
            </a:r>
            <a:r>
              <a:rPr lang="en-US" sz="10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$986.69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Education and 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Human Resources 		$11.50		$12.00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 dirty="0">
                <a:latin typeface="Calibri" charset="0"/>
                <a:ea typeface="ＭＳ Ｐゴシック" charset="0"/>
                <a:cs typeface="ＭＳ Ｐゴシック" charset="0"/>
              </a:rPr>
              <a:t>Total, NSF			$660.74		$998.69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* Totals may not add due to rounding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1" y="8686800"/>
            <a:ext cx="2971800" cy="457200"/>
          </a:xfr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5" indent="-2857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00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60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9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80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9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9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60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4580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5442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419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09600"/>
            <a:ext cx="5791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43000" y="2133600"/>
            <a:ext cx="75438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4613F-DFE4-41DE-B010-2F5E17F5D6B1}" type="datetime1">
              <a:rPr lang="en-US"/>
              <a:pPr/>
              <a:t>5/26/2011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04694-801B-41BE-A70C-BD61FC9F0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3915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1659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9370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027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691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4919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6165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0980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DAD3-0B59-4A1B-A4BE-B71DDF8D9758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2AB9-75C4-4BE0-841A-2EADD7CE3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1379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mlane\Documents\tk_briefings\TK_IPY_movies\NovT341.mpg.mpeg" TargetMode="External"/><Relationship Id="rId5" Type="http://schemas.openxmlformats.org/officeDocument/2006/relationships/image" Target="../media/image4.png"/><Relationship Id="rId4" Type="http://schemas.microsoft.com/office/2007/relationships/media" Target="\Users\Tim\Desktop\IPYCelebrationTalk\NovT341.mpg.mp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l.ucar.edu/news/05/lead/0928.bluevist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905000"/>
            <a:ext cx="7620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Geosciences Directorate Overview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276600"/>
            <a:ext cx="6705600" cy="3581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dirty="0" smtClean="0">
                <a:latin typeface="Calibri" pitchFamily="34" charset="0"/>
              </a:rPr>
              <a:t>May 23, 2011</a:t>
            </a:r>
          </a:p>
        </p:txBody>
      </p:sp>
      <p:pic>
        <p:nvPicPr>
          <p:cNvPr id="17412" name="Picture 4" descr="geo_logo_o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752600" cy="138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nsf_new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GEO Ten-year Funding History</a:t>
            </a: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00223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1287" y="3124200"/>
            <a:ext cx="257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Flat funding for five years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022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Major Investments in 2012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</a:rPr>
              <a:t>Continuing investments in Basic Research, Education &amp; </a:t>
            </a:r>
            <a:r>
              <a:rPr lang="en-US" dirty="0" smtClean="0">
                <a:latin typeface="Arial" charset="0"/>
              </a:rPr>
              <a:t>Diversity</a:t>
            </a:r>
          </a:p>
          <a:p>
            <a:r>
              <a:rPr lang="en-US" dirty="0" smtClean="0">
                <a:latin typeface="Arial" charset="0"/>
              </a:rPr>
              <a:t>World class research infrastructure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Science</a:t>
            </a:r>
            <a:r>
              <a:rPr lang="en-US" dirty="0">
                <a:latin typeface="Arial" charset="0"/>
              </a:rPr>
              <a:t>, Engineering and Education for Sustainability (SEES) </a:t>
            </a:r>
          </a:p>
          <a:p>
            <a:r>
              <a:rPr lang="en-US" dirty="0" err="1">
                <a:latin typeface="Arial" charset="0"/>
              </a:rPr>
              <a:t>Cyberinfrastructure</a:t>
            </a:r>
            <a:r>
              <a:rPr lang="en-US" dirty="0">
                <a:latin typeface="Arial" charset="0"/>
              </a:rPr>
              <a:t> Framework for 21st Century Science and Engineering (CIF21) </a:t>
            </a:r>
          </a:p>
          <a:p>
            <a:r>
              <a:rPr lang="en-US" dirty="0">
                <a:latin typeface="Arial" charset="0"/>
              </a:rPr>
              <a:t>Creating a More Disaster Resilient America (</a:t>
            </a:r>
            <a:r>
              <a:rPr lang="en-US" dirty="0" err="1">
                <a:latin typeface="Arial" charset="0"/>
              </a:rPr>
              <a:t>CaMRA</a:t>
            </a:r>
            <a:r>
              <a:rPr lang="en-US" dirty="0" smtClean="0">
                <a:latin typeface="Arial" charset="0"/>
              </a:rPr>
              <a:t>)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21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itchFamily="34" charset="0"/>
              </a:rPr>
              <a:t>Creating a More Disaster Resilient America (</a:t>
            </a:r>
            <a:r>
              <a:rPr lang="en-US" sz="4000" dirty="0" err="1">
                <a:solidFill>
                  <a:schemeClr val="tx1"/>
                </a:solidFill>
                <a:latin typeface="Calibri" pitchFamily="34" charset="0"/>
              </a:rPr>
              <a:t>CaMRA</a:t>
            </a:r>
            <a:r>
              <a:rPr lang="en-US" sz="4000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29736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Calibri" pitchFamily="34" charset="0"/>
              </a:rPr>
              <a:t>New, </a:t>
            </a:r>
            <a:r>
              <a:rPr lang="en-US" sz="2800" dirty="0">
                <a:latin typeface="Calibri" pitchFamily="34" charset="0"/>
              </a:rPr>
              <a:t>$</a:t>
            </a:r>
            <a:r>
              <a:rPr lang="en-US" sz="2800" dirty="0" smtClean="0">
                <a:latin typeface="Calibri" pitchFamily="34" charset="0"/>
              </a:rPr>
              <a:t>10M GEO-wide </a:t>
            </a:r>
            <a:r>
              <a:rPr lang="en-US" sz="2800" dirty="0">
                <a:latin typeface="Calibri" pitchFamily="34" charset="0"/>
              </a:rPr>
              <a:t>program </a:t>
            </a:r>
            <a:r>
              <a:rPr lang="en-US" sz="2800" dirty="0" smtClean="0">
                <a:latin typeface="Calibri" pitchFamily="34" charset="0"/>
              </a:rPr>
              <a:t> </a:t>
            </a:r>
          </a:p>
          <a:p>
            <a:r>
              <a:rPr lang="en-US" sz="2800" dirty="0" smtClean="0">
                <a:latin typeface="Calibri" pitchFamily="34" charset="0"/>
              </a:rPr>
              <a:t>Catalyze </a:t>
            </a:r>
            <a:r>
              <a:rPr lang="en-US" sz="2800" dirty="0">
                <a:latin typeface="Calibri" pitchFamily="34" charset="0"/>
              </a:rPr>
              <a:t>basic research </a:t>
            </a:r>
            <a:r>
              <a:rPr lang="en-US" sz="2800" dirty="0" smtClean="0">
                <a:latin typeface="Calibri" pitchFamily="34" charset="0"/>
              </a:rPr>
              <a:t>efforts </a:t>
            </a:r>
            <a:r>
              <a:rPr lang="en-US" sz="2800" dirty="0">
                <a:latin typeface="Calibri" pitchFamily="34" charset="0"/>
              </a:rPr>
              <a:t>in hazard-related science to improve forecasting and prediction of natural and man-made hazardous </a:t>
            </a:r>
            <a:r>
              <a:rPr lang="en-US" sz="2800" dirty="0" smtClean="0">
                <a:latin typeface="Calibri" pitchFamily="34" charset="0"/>
              </a:rPr>
              <a:t>events</a:t>
            </a:r>
          </a:p>
          <a:p>
            <a:r>
              <a:rPr lang="en-US" sz="2800" dirty="0" smtClean="0">
                <a:latin typeface="Calibri" pitchFamily="34" charset="0"/>
              </a:rPr>
              <a:t>Expand scope of activities beyond traditional boundaries.  </a:t>
            </a:r>
          </a:p>
          <a:p>
            <a:r>
              <a:rPr lang="en-US" sz="2800" dirty="0" smtClean="0">
                <a:latin typeface="Calibri" pitchFamily="34" charset="0"/>
              </a:rPr>
              <a:t>May foster new partnerships with other agencies.</a:t>
            </a:r>
          </a:p>
          <a:p>
            <a:r>
              <a:rPr lang="en-US" sz="2800" dirty="0" smtClean="0">
                <a:latin typeface="Calibri" pitchFamily="34" charset="0"/>
              </a:rPr>
              <a:t>Responds to AC/GEO and NSTC/CENRS recommendations.</a:t>
            </a:r>
          </a:p>
          <a:p>
            <a:r>
              <a:rPr lang="en-US" sz="2800" dirty="0" smtClean="0">
                <a:latin typeface="Calibri" pitchFamily="34" charset="0"/>
              </a:rPr>
              <a:t>A </a:t>
            </a:r>
            <a:r>
              <a:rPr lang="en-US" sz="2800" dirty="0">
                <a:latin typeface="Calibri" pitchFamily="34" charset="0"/>
              </a:rPr>
              <a:t>formal solicitation is</a:t>
            </a:r>
            <a:r>
              <a:rPr lang="en-US" sz="2800" dirty="0" smtClean="0">
                <a:latin typeface="Calibri" pitchFamily="34" charset="0"/>
              </a:rPr>
              <a:t> planned</a:t>
            </a:r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708" y="5181600"/>
            <a:ext cx="1966692" cy="139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C:\Documents and Settings\ezelensk\Local Settings\Temporary Internet Files\Content.IE5\AHAJ1KZY\MP900403862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334000"/>
            <a:ext cx="1677785" cy="1169324"/>
          </a:xfrm>
          <a:prstGeom prst="rect">
            <a:avLst/>
          </a:prstGeom>
          <a:noFill/>
        </p:spPr>
      </p:pic>
      <p:pic>
        <p:nvPicPr>
          <p:cNvPr id="6" name="Picture 8" descr="C:\Documents and Settings\ezelensk\Local Settings\Temporary Internet Files\Content.IE5\L3MQQDBP\MP90043734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562600"/>
            <a:ext cx="1219200" cy="9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987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itchFamily="34" charset="0"/>
              </a:rPr>
              <a:t>Science, Engineering, and Education for Sustainability (SEES)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153400" cy="52578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Goal: Generate </a:t>
            </a:r>
            <a:r>
              <a:rPr lang="en-US" sz="2400" dirty="0">
                <a:latin typeface="Arial" charset="0"/>
              </a:rPr>
              <a:t>discoveries and build capacity to achieve an environmentally and economically sustainable future </a:t>
            </a:r>
          </a:p>
          <a:p>
            <a:r>
              <a:rPr lang="en-US" sz="2400" dirty="0">
                <a:latin typeface="Arial" charset="0"/>
              </a:rPr>
              <a:t>FY 2012 priorities:</a:t>
            </a:r>
          </a:p>
          <a:p>
            <a:pPr lvl="1"/>
            <a:r>
              <a:rPr lang="en-US" sz="2000" i="1" dirty="0">
                <a:latin typeface="Arial" charset="0"/>
                <a:ea typeface="ＭＳ Ｐゴシック" charset="0"/>
              </a:rPr>
              <a:t>Advance a clean energy future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i="1" dirty="0">
                <a:latin typeface="Arial" charset="0"/>
                <a:ea typeface="ＭＳ Ｐゴシック" charset="0"/>
              </a:rPr>
              <a:t>Nurture the emerging SEES workforce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i="1" dirty="0">
                <a:latin typeface="Arial" charset="0"/>
                <a:ea typeface="ＭＳ Ｐゴシック" charset="0"/>
              </a:rPr>
              <a:t>Expand research, education, and knowledge dissemination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i="1" dirty="0">
                <a:latin typeface="Arial" charset="0"/>
                <a:ea typeface="ＭＳ Ｐゴシック" charset="0"/>
              </a:rPr>
              <a:t>Engage with global partners</a:t>
            </a:r>
            <a:endParaRPr lang="en-US" sz="2000" i="1" dirty="0" smtClean="0">
              <a:latin typeface="Arial" charset="0"/>
              <a:ea typeface="ＭＳ Ｐゴシック" charset="0"/>
            </a:endParaRPr>
          </a:p>
          <a:p>
            <a:r>
              <a:rPr lang="en-US" sz="2400" dirty="0" smtClean="0">
                <a:latin typeface="Arial" charset="0"/>
              </a:rPr>
              <a:t>Environment, energy</a:t>
            </a:r>
            <a:r>
              <a:rPr lang="en-US" sz="2400" dirty="0">
                <a:latin typeface="Arial" charset="0"/>
              </a:rPr>
              <a:t>,</a:t>
            </a:r>
            <a:r>
              <a:rPr lang="en-US" sz="2400" dirty="0" smtClean="0">
                <a:latin typeface="Arial" charset="0"/>
              </a:rPr>
              <a:t> and economy </a:t>
            </a:r>
            <a:r>
              <a:rPr lang="en-US" sz="2400" dirty="0">
                <a:latin typeface="Arial" charset="0"/>
              </a:rPr>
              <a:t>nexus</a:t>
            </a:r>
            <a:endParaRPr lang="en-US" sz="20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Increase </a:t>
            </a:r>
            <a:r>
              <a:rPr lang="en-US" sz="2400" dirty="0">
                <a:latin typeface="Arial" charset="0"/>
              </a:rPr>
              <a:t>of $338 million </a:t>
            </a:r>
            <a:r>
              <a:rPr lang="en-US" sz="2400" dirty="0" smtClean="0">
                <a:latin typeface="Arial" charset="0"/>
              </a:rPr>
              <a:t>over </a:t>
            </a:r>
            <a:r>
              <a:rPr lang="en-US" sz="2400" dirty="0">
                <a:latin typeface="Arial" charset="0"/>
              </a:rPr>
              <a:t>FY 2010 enacted level (GEO increase $87.2M)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7799" t="7044" r="4783" b="8631"/>
          <a:stretch/>
        </p:blipFill>
        <p:spPr bwMode="auto">
          <a:xfrm>
            <a:off x="7744315" y="2288880"/>
            <a:ext cx="1171085" cy="15973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646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91400" cy="7318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SEES – Geosciences Foci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Sustainable Energy Pathways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characterize and understand existing energy systems and their limitations (e.g. wind, geothermal, hydro)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understand risks and stressors associated with new and emerging energy sources (e.g. tidal, clean coal, carbon sequestration)</a:t>
            </a:r>
          </a:p>
          <a:p>
            <a:r>
              <a:rPr lang="en-US" sz="2800" dirty="0">
                <a:latin typeface="Arial" charset="0"/>
              </a:rPr>
              <a:t>Sustainability Research Networks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interdisciplinary research and education partnerships involving government, academe, and the private sector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address fundamental issues of use in improving policy and practices with regard to energy, the environment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, and </a:t>
            </a:r>
            <a:r>
              <a:rPr lang="en-US" sz="2400" dirty="0">
                <a:latin typeface="Arial" charset="0"/>
                <a:ea typeface="ＭＳ Ｐゴシック" charset="0"/>
              </a:rPr>
              <a:t>human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 well-being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927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Cyberinfrastructure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Framework for 21</a:t>
            </a:r>
            <a:r>
              <a:rPr lang="en-US" sz="2800" baseline="30000" dirty="0">
                <a:solidFill>
                  <a:schemeClr val="tx1"/>
                </a:solidFill>
                <a:latin typeface="Calibri" pitchFamily="34" charset="0"/>
              </a:rPr>
              <a:t>st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Century Science and Engineering (CIF21)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3152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 smtClean="0">
                <a:latin typeface="Calibri" pitchFamily="34" charset="0"/>
              </a:rPr>
              <a:t>Comprehensive, integrated </a:t>
            </a:r>
            <a:r>
              <a:rPr lang="en-US" sz="3300" dirty="0">
                <a:latin typeface="Calibri" pitchFamily="34" charset="0"/>
              </a:rPr>
              <a:t>cyberinfrastructure to transform research, innovation and </a:t>
            </a:r>
            <a:r>
              <a:rPr lang="en-US" sz="3300" dirty="0" smtClean="0">
                <a:latin typeface="Calibri" pitchFamily="34" charset="0"/>
              </a:rPr>
              <a:t>education</a:t>
            </a:r>
          </a:p>
          <a:p>
            <a:pPr eaLnBrk="1" hangingPunct="1"/>
            <a:r>
              <a:rPr lang="en-US" sz="3300" dirty="0">
                <a:latin typeface="Calibri" pitchFamily="34" charset="0"/>
              </a:rPr>
              <a:t>Focus on computational and data-intensive science to address complex </a:t>
            </a:r>
            <a:r>
              <a:rPr lang="en-US" sz="3300" dirty="0" smtClean="0">
                <a:latin typeface="Calibri" pitchFamily="34" charset="0"/>
              </a:rPr>
              <a:t>problems</a:t>
            </a:r>
          </a:p>
          <a:p>
            <a:pPr eaLnBrk="1" hangingPunct="1"/>
            <a:r>
              <a:rPr lang="en-US" sz="3300" dirty="0">
                <a:latin typeface="Calibri" pitchFamily="34" charset="0"/>
              </a:rPr>
              <a:t>Four major components</a:t>
            </a:r>
          </a:p>
          <a:p>
            <a:pPr lvl="1" eaLnBrk="1" hangingPunct="1"/>
            <a:r>
              <a:rPr lang="en-US" sz="3300" dirty="0">
                <a:latin typeface="Calibri" pitchFamily="34" charset="0"/>
                <a:ea typeface="ＭＳ Ｐゴシック" charset="0"/>
              </a:rPr>
              <a:t>Data-enabled science</a:t>
            </a:r>
          </a:p>
          <a:p>
            <a:pPr lvl="1" eaLnBrk="1" hangingPunct="1"/>
            <a:r>
              <a:rPr lang="en-US" sz="3300" dirty="0">
                <a:latin typeface="Calibri" pitchFamily="34" charset="0"/>
                <a:ea typeface="ＭＳ Ｐゴシック" charset="0"/>
              </a:rPr>
              <a:t>New computational infrastructure</a:t>
            </a:r>
          </a:p>
          <a:p>
            <a:pPr lvl="1" eaLnBrk="1" hangingPunct="1"/>
            <a:r>
              <a:rPr lang="en-US" sz="3300" dirty="0">
                <a:latin typeface="Calibri" pitchFamily="34" charset="0"/>
                <a:ea typeface="ＭＳ Ｐゴシック" charset="0"/>
              </a:rPr>
              <a:t>Community research networks</a:t>
            </a:r>
          </a:p>
          <a:p>
            <a:pPr lvl="1" eaLnBrk="1" hangingPunct="1"/>
            <a:r>
              <a:rPr lang="en-US" sz="3300" dirty="0">
                <a:latin typeface="Calibri" pitchFamily="34" charset="0"/>
                <a:ea typeface="ＭＳ Ｐゴシック" charset="0"/>
              </a:rPr>
              <a:t>Access and connections to cyberinfrastructure </a:t>
            </a:r>
            <a:r>
              <a:rPr lang="en-US" sz="3300" dirty="0" smtClean="0">
                <a:latin typeface="Calibri" pitchFamily="34" charset="0"/>
                <a:ea typeface="ＭＳ Ｐゴシック" charset="0"/>
              </a:rPr>
              <a:t>facilities</a:t>
            </a:r>
          </a:p>
          <a:p>
            <a:r>
              <a:rPr lang="en-US" dirty="0" smtClean="0">
                <a:latin typeface="Calibri" pitchFamily="34" charset="0"/>
              </a:rPr>
              <a:t>Geosciences CIF21 investment is $16M. Interests include:</a:t>
            </a:r>
          </a:p>
          <a:p>
            <a:pPr lvl="1"/>
            <a:r>
              <a:rPr lang="en-US" dirty="0" smtClean="0">
                <a:latin typeface="Calibri" pitchFamily="34" charset="0"/>
                <a:ea typeface="ＭＳ Ｐゴシック" charset="0"/>
              </a:rPr>
              <a:t>acquisition and use of cyberinfrastructure for the conduct of </a:t>
            </a:r>
            <a:r>
              <a:rPr lang="en-US" dirty="0" err="1" smtClean="0">
                <a:latin typeface="Calibri" pitchFamily="34" charset="0"/>
                <a:ea typeface="ＭＳ Ｐゴシック" charset="0"/>
              </a:rPr>
              <a:t>geoscience</a:t>
            </a:r>
            <a:r>
              <a:rPr lang="en-US" dirty="0" smtClean="0">
                <a:latin typeface="Calibri" pitchFamily="34" charset="0"/>
                <a:ea typeface="ＭＳ Ｐゴシック" charset="0"/>
              </a:rPr>
              <a:t> research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err="1" smtClean="0">
                <a:latin typeface="Calibri" pitchFamily="34" charset="0"/>
                <a:ea typeface="ＭＳ Ｐゴシック" charset="0"/>
              </a:rPr>
              <a:t>geoinformatics</a:t>
            </a:r>
            <a:r>
              <a:rPr lang="en-US" dirty="0" smtClean="0">
                <a:latin typeface="Calibri" pitchFamily="34" charset="0"/>
                <a:ea typeface="ＭＳ Ｐゴシック" charset="0"/>
              </a:rPr>
              <a:t> – the tools and techniques that facilitate data-enabled </a:t>
            </a:r>
            <a:r>
              <a:rPr lang="en-US" dirty="0" err="1" smtClean="0">
                <a:latin typeface="Calibri" pitchFamily="34" charset="0"/>
                <a:ea typeface="ＭＳ Ｐゴシック" charset="0"/>
              </a:rPr>
              <a:t>geoscience</a:t>
            </a:r>
            <a:endParaRPr lang="en-US" dirty="0" smtClean="0">
              <a:latin typeface="Calibri" pitchFamily="34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pitchFamily="34" charset="0"/>
                <a:ea typeface="ＭＳ Ｐゴシック" charset="0"/>
              </a:rPr>
              <a:t>enhancement of access and connections to facilities and scientific instruments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</p:txBody>
      </p:sp>
      <p:pic>
        <p:nvPicPr>
          <p:cNvPr id="10245" name="Picture 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0400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fpcover-fu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181600"/>
            <a:ext cx="1593750" cy="1265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95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Investments in Education and Diversity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772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GEO is continuing to develop the geoscience workforce of the future</a:t>
            </a:r>
          </a:p>
          <a:p>
            <a:pPr lvl="1">
              <a:buClr>
                <a:schemeClr val="accent5"/>
              </a:buCl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OEDG</a:t>
            </a:r>
          </a:p>
          <a:p>
            <a:pPr lvl="1">
              <a:buClr>
                <a:schemeClr val="accent5"/>
              </a:buCl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GEO Ed</a:t>
            </a:r>
          </a:p>
          <a:p>
            <a:pPr lvl="1">
              <a:buClr>
                <a:schemeClr val="accent5"/>
              </a:buCl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GEO Teach</a:t>
            </a:r>
          </a:p>
          <a:p>
            <a:pPr lvl="1">
              <a:buClr>
                <a:schemeClr val="accent5"/>
              </a:buCl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COSEE</a:t>
            </a:r>
          </a:p>
          <a:p>
            <a:pPr lvl="1">
              <a:buClr>
                <a:schemeClr val="accent5"/>
              </a:buCl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CAREER</a:t>
            </a:r>
          </a:p>
        </p:txBody>
      </p:sp>
      <p:pic>
        <p:nvPicPr>
          <p:cNvPr id="5" name="Picture 4" descr="kids_science-croppe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76600" y="2133600"/>
            <a:ext cx="2825168" cy="1708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0" descr="eslp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724400"/>
            <a:ext cx="132786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057400"/>
            <a:ext cx="1991320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819400"/>
            <a:ext cx="1991320" cy="1544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5181600"/>
            <a:ext cx="1928813" cy="1379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5181600"/>
            <a:ext cx="1711523" cy="1404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801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0969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GEO Infrastructure Investments: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Recent, Underway, and Considered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19600" y="6400800"/>
            <a:ext cx="304800" cy="266700"/>
          </a:xfrm>
          <a:noFill/>
        </p:spPr>
        <p:txBody>
          <a:bodyPr/>
          <a:lstStyle/>
          <a:p>
            <a:pPr>
              <a:defRPr/>
            </a:pPr>
            <a:fld id="{386CE4F6-1CA6-4BB0-A35C-32B2A26A0AE1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533400" y="1676400"/>
          <a:ext cx="3581400" cy="2230438"/>
        </p:xfrm>
        <a:graphic>
          <a:graphicData uri="http://schemas.openxmlformats.org/presentationml/2006/ole">
            <p:oleObj spid="_x0000_s2062" name="CorelPhotoPaint.Image.8" r:id="rId4" imgW="6401674" imgH="4572624" progId="">
              <p:embed/>
            </p:oleObj>
          </a:graphicData>
        </a:graphic>
      </p:graphicFrame>
      <p:pic>
        <p:nvPicPr>
          <p:cNvPr id="2053" name="Picture 5" descr="Profile Blue Gradient with Name 11 x 17_1-14-2010 fina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38600"/>
            <a:ext cx="36496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4191000"/>
            <a:ext cx="2925763" cy="2362200"/>
            <a:chOff x="271" y="0"/>
            <a:chExt cx="2620" cy="21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71" y="0"/>
              <a:ext cx="2576" cy="1858"/>
              <a:chOff x="0" y="0"/>
              <a:chExt cx="2576" cy="1858"/>
            </a:xfrm>
          </p:grpSpPr>
          <p:pic>
            <p:nvPicPr>
              <p:cNvPr id="2059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7786" t="4184" r="1770" b="38640"/>
              <a:stretch>
                <a:fillRect/>
              </a:stretch>
            </p:blipFill>
            <p:spPr bwMode="auto">
              <a:xfrm>
                <a:off x="0" y="0"/>
                <a:ext cx="2576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0" name="Rectangle 6"/>
              <p:cNvSpPr>
                <a:spLocks/>
              </p:cNvSpPr>
              <p:nvPr/>
            </p:nvSpPr>
            <p:spPr bwMode="auto">
              <a:xfrm>
                <a:off x="408" y="47"/>
                <a:ext cx="180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058" name="Rectangle 7"/>
            <p:cNvSpPr>
              <a:spLocks/>
            </p:cNvSpPr>
            <p:nvPr/>
          </p:nvSpPr>
          <p:spPr bwMode="auto">
            <a:xfrm>
              <a:off x="955" y="1724"/>
              <a:ext cx="1936" cy="3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000080"/>
                  </a:solidFill>
                  <a:cs typeface="Arial" charset="0"/>
                  <a:sym typeface="Arial" charset="0"/>
                </a:rPr>
                <a:t>Earth structure in Pacific NW</a:t>
              </a:r>
            </a:p>
            <a:p>
              <a:r>
                <a:rPr lang="en-US" sz="1300">
                  <a:solidFill>
                    <a:srgbClr val="000080"/>
                  </a:solidFill>
                  <a:cs typeface="Arial" charset="0"/>
                  <a:sym typeface="Arial" charset="0"/>
                </a:rPr>
                <a:t>(Allen et al., 2009)</a:t>
              </a:r>
            </a:p>
          </p:txBody>
        </p:sp>
      </p:grpSp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286000"/>
            <a:ext cx="25146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NCAR-Wyoming Supercomputing Center</a:t>
            </a:r>
          </a:p>
        </p:txBody>
      </p:sp>
      <p:sp>
        <p:nvSpPr>
          <p:cNvPr id="29740" name="Text Placeholder 4"/>
          <p:cNvSpPr>
            <a:spLocks noGrp="1"/>
          </p:cNvSpPr>
          <p:nvPr>
            <p:ph type="body" idx="1"/>
          </p:nvPr>
        </p:nvSpPr>
        <p:spPr>
          <a:xfrm>
            <a:off x="5943600" y="4114800"/>
            <a:ext cx="3124200" cy="609600"/>
          </a:xfrm>
        </p:spPr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NSF Funding for Construction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6172200" cy="4191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libri" pitchFamily="34" charset="0"/>
              </a:rPr>
              <a:t>Construction began June 2010 and proceeding on schedule</a:t>
            </a:r>
          </a:p>
          <a:p>
            <a:pPr eaLnBrk="1" hangingPunct="1"/>
            <a:r>
              <a:rPr lang="en-US" sz="1800" dirty="0" smtClean="0">
                <a:latin typeface="Calibri" pitchFamily="34" charset="0"/>
              </a:rPr>
              <a:t>RFPs for supercomputer, data storage and data archive drafted.  </a:t>
            </a:r>
          </a:p>
          <a:p>
            <a:pPr eaLnBrk="1" hangingPunct="1"/>
            <a:r>
              <a:rPr lang="en-US" sz="1800" dirty="0" smtClean="0">
                <a:latin typeface="Calibri" pitchFamily="34" charset="0"/>
              </a:rPr>
              <a:t>System will be 1-1.5 </a:t>
            </a:r>
            <a:r>
              <a:rPr lang="en-US" sz="1800" dirty="0" err="1" smtClean="0">
                <a:latin typeface="Calibri" pitchFamily="34" charset="0"/>
              </a:rPr>
              <a:t>Pflops</a:t>
            </a:r>
            <a:r>
              <a:rPr lang="en-US" sz="1800" dirty="0" smtClean="0">
                <a:latin typeface="Calibri" pitchFamily="34" charset="0"/>
              </a:rPr>
              <a:t> peak – at or above NSF “Track 2” </a:t>
            </a:r>
          </a:p>
          <a:p>
            <a:pPr eaLnBrk="1" hangingPunct="1"/>
            <a:r>
              <a:rPr lang="en-US" sz="1800" dirty="0" smtClean="0">
                <a:latin typeface="Calibri" pitchFamily="34" charset="0"/>
              </a:rPr>
              <a:t>Earned Value Management System data indicate satisfactory cost and schedule performance in each of the primary areas of activity. </a:t>
            </a:r>
          </a:p>
          <a:p>
            <a:pPr eaLnBrk="1" hangingPunct="1"/>
            <a:r>
              <a:rPr lang="en-US" sz="1800" dirty="0" smtClean="0">
                <a:latin typeface="Calibri" pitchFamily="34" charset="0"/>
              </a:rPr>
              <a:t>No significant issues or areas of concern.</a:t>
            </a:r>
          </a:p>
          <a:p>
            <a:pPr eaLnBrk="1" hangingPunct="1"/>
            <a:endParaRPr lang="en-US" sz="1600" dirty="0" smtClean="0"/>
          </a:p>
        </p:txBody>
      </p:sp>
      <p:pic>
        <p:nvPicPr>
          <p:cNvPr id="15" name="Content Placeholder 14" descr="Saunders UCAR-20110325-123607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b="32928"/>
          <a:stretch/>
        </p:blipFill>
        <p:spPr>
          <a:xfrm>
            <a:off x="6400800" y="1870657"/>
            <a:ext cx="2517775" cy="1482143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422775" y="6400800"/>
            <a:ext cx="298450" cy="266700"/>
          </a:xfrm>
          <a:noFill/>
        </p:spPr>
        <p:txBody>
          <a:bodyPr/>
          <a:lstStyle/>
          <a:p>
            <a:pPr>
              <a:defRPr/>
            </a:pPr>
            <a:fld id="{536D2B58-FA2E-4506-B7D0-ED0A8D93503C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6096000" y="3429000"/>
            <a:ext cx="2709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/>
              <a:t>NWSC </a:t>
            </a:r>
            <a:r>
              <a:rPr lang="en-US" sz="1200" dirty="0" smtClean="0"/>
              <a:t>Webcam, 03-25-11</a:t>
            </a:r>
            <a:endParaRPr lang="en-US" sz="1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19200" y="4191000"/>
          <a:ext cx="3352800" cy="2246126"/>
        </p:xfrm>
        <a:graphic>
          <a:graphicData uri="http://schemas.openxmlformats.org/drawingml/2006/table">
            <a:tbl>
              <a:tblPr/>
              <a:tblGrid>
                <a:gridCol w="1606550"/>
                <a:gridCol w="1746250"/>
              </a:tblGrid>
              <a:tr h="41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MILESTONE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DATE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1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Completion of Construction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August 2011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58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Supercomputer and Data Storage Procurement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RFPs: December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HPC Delivery: January 2012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Transition from Boulder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Begins: August 2011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1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Start of Full Operations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July 2012 (or earlier)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0" y="4800600"/>
          <a:ext cx="2667000" cy="529868"/>
        </p:xfrm>
        <a:graphic>
          <a:graphicData uri="http://schemas.openxmlformats.org/drawingml/2006/table">
            <a:tbl>
              <a:tblPr/>
              <a:tblGrid>
                <a:gridCol w="838200"/>
                <a:gridCol w="904875"/>
                <a:gridCol w="923925"/>
              </a:tblGrid>
              <a:tr h="1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2010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2011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Total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$31 million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$17.1 million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</a:rPr>
                        <a:t>$48.1 million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Questions!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6858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Directorate for Geosciences</a:t>
            </a:r>
          </a:p>
        </p:txBody>
      </p:sp>
      <p:sp>
        <p:nvSpPr>
          <p:cNvPr id="21507" name="Content Placeholder 6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r>
              <a:rPr lang="en-US" dirty="0" smtClean="0">
                <a:latin typeface="Calibri" pitchFamily="34" charset="0"/>
              </a:rPr>
              <a:t>Mission</a:t>
            </a:r>
          </a:p>
          <a:p>
            <a:r>
              <a:rPr lang="en-US" dirty="0" smtClean="0">
                <a:latin typeface="Calibri" pitchFamily="34" charset="0"/>
              </a:rPr>
              <a:t>Support research in atmospheric, earth and ocean sciences</a:t>
            </a:r>
          </a:p>
          <a:p>
            <a:r>
              <a:rPr lang="en-US" dirty="0" smtClean="0">
                <a:latin typeface="Calibri" pitchFamily="34" charset="0"/>
              </a:rPr>
              <a:t>Address nation’s need to understand, predict and respond to environmental events and changes</a:t>
            </a:r>
          </a:p>
          <a:p>
            <a:pPr marL="285750" indent="-285750">
              <a:buSzPct val="100000"/>
              <a:buNone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Modes of Support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Unsolicited proposals from all scientists with interests in the geosciences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Special competitions, often interdisciplinary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Promote collaborations with scientists in other disciplines, agencies, and nations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Promote integration of research and education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ヒラギノ角ゴ Pro W3" pitchFamily="-111" charset="-128"/>
              </a:rPr>
              <a:t>Long Term support for shared resources, including:</a:t>
            </a:r>
          </a:p>
          <a:p>
            <a:pPr marL="742950" lvl="1" indent="-285750">
              <a:buSzPct val="10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ヒラギノ角ゴ Pro W3" pitchFamily="-111" charset="-128"/>
              </a:rPr>
              <a:t>observational platforms</a:t>
            </a:r>
          </a:p>
          <a:p>
            <a:pPr marL="742950" lvl="1" indent="-285750">
              <a:buSzPct val="10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ヒラギノ角ゴ Pro W3" pitchFamily="-111" charset="-128"/>
              </a:rPr>
              <a:t>analytic facilities</a:t>
            </a:r>
          </a:p>
          <a:p>
            <a:pPr marL="742950" lvl="1" indent="-285750">
              <a:buSzPct val="10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ヒラギノ角ゴ Pro W3" pitchFamily="-111" charset="-128"/>
              </a:rPr>
              <a:t>computational facilities</a:t>
            </a:r>
          </a:p>
          <a:p>
            <a:pPr lvl="1"/>
            <a:endParaRPr lang="en-US" dirty="0" smtClean="0">
              <a:latin typeface="Calibri" pitchFamily="34" charset="0"/>
            </a:endParaRPr>
          </a:p>
        </p:txBody>
      </p:sp>
      <p:pic>
        <p:nvPicPr>
          <p:cNvPr id="21510" name="Picture 6" descr="Photo_taken_at_AV04_while_at_the_site_fixing_communic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48200"/>
            <a:ext cx="2576052" cy="183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NovT341.mpg.mpeg" descr="Macintosh HD:Users:Tim:Desktop:IPYCelebrationTalk:NovT341.mpg.mpeg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xmlns:mv="urn:schemas-microsoft-com:mac:vml" xmlns:mc="http://schemas.openxmlformats.org/markup-compatibility/2006" r:link="rId4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105400"/>
            <a:ext cx="23622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</a:rPr>
              <a:t>GEO Vision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tx1"/>
                </a:solidFill>
              </a:rPr>
              <a:t>A Strategic Plan for the Geosciences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391400" cy="4495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Calibri" pitchFamily="34" charset="0"/>
              </a:rPr>
              <a:t>Fostering a sustainable future through better understanding of our complex and changing planet.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>
                <a:latin typeface="Calibri" pitchFamily="34" charset="0"/>
              </a:rPr>
              <a:t>Understanding complex Earth system 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>
                <a:latin typeface="Calibri" pitchFamily="34" charset="0"/>
              </a:rPr>
              <a:t>Reducing vulnerability and sustaining life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>
                <a:latin typeface="Calibri" pitchFamily="34" charset="0"/>
              </a:rPr>
              <a:t>Growing </a:t>
            </a:r>
            <a:r>
              <a:rPr lang="en-US" sz="1600" dirty="0" err="1" smtClean="0">
                <a:latin typeface="Calibri" pitchFamily="34" charset="0"/>
              </a:rPr>
              <a:t>geoscience</a:t>
            </a:r>
            <a:r>
              <a:rPr lang="en-US" sz="1600" dirty="0" smtClean="0">
                <a:latin typeface="Calibri" pitchFamily="34" charset="0"/>
              </a:rPr>
              <a:t> workforce of the future</a:t>
            </a:r>
          </a:p>
          <a:p>
            <a:r>
              <a:rPr lang="en-US" sz="2000" dirty="0" smtClean="0">
                <a:latin typeface="Calibri" pitchFamily="34" charset="0"/>
              </a:rPr>
              <a:t>Key Research Areas to achieve the Geo Vision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>
                <a:latin typeface="Calibri" pitchFamily="34" charset="0"/>
              </a:rPr>
              <a:t>Dynamic Earth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>
                <a:latin typeface="Calibri" pitchFamily="34" charset="0"/>
              </a:rPr>
              <a:t>Changing Climate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>
                <a:latin typeface="Calibri" pitchFamily="34" charset="0"/>
              </a:rPr>
              <a:t>Earth and Life</a:t>
            </a:r>
          </a:p>
          <a:p>
            <a:pPr lvl="1">
              <a:buFont typeface="Wingdings" charset="2"/>
              <a:buChar char="Ø"/>
            </a:pPr>
            <a:r>
              <a:rPr lang="en-US" sz="1600" dirty="0" err="1" smtClean="0">
                <a:latin typeface="Calibri" pitchFamily="34" charset="0"/>
              </a:rPr>
              <a:t>Geosphere</a:t>
            </a:r>
            <a:r>
              <a:rPr lang="en-US" sz="1600" dirty="0" smtClean="0">
                <a:latin typeface="Calibri" pitchFamily="34" charset="0"/>
              </a:rPr>
              <a:t>-Biosphere Connections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>
                <a:latin typeface="Calibri" pitchFamily="34" charset="0"/>
              </a:rPr>
              <a:t>Water: Changing Perspectives </a:t>
            </a:r>
          </a:p>
          <a:p>
            <a:r>
              <a:rPr lang="en-US" sz="2000" dirty="0" smtClean="0">
                <a:latin typeface="Calibri" pitchFamily="34" charset="0"/>
              </a:rPr>
              <a:t>Guiding Principles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>
                <a:latin typeface="Calibri" pitchFamily="34" charset="0"/>
              </a:rPr>
              <a:t>An interdisciplinary approach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>
                <a:latin typeface="Calibri" pitchFamily="34" charset="0"/>
              </a:rPr>
              <a:t>A commitment to research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>
                <a:latin typeface="Calibri" pitchFamily="34" charset="0"/>
              </a:rPr>
              <a:t>Education and public understanding of the geosciences</a:t>
            </a:r>
          </a:p>
        </p:txBody>
      </p:sp>
      <p:pic>
        <p:nvPicPr>
          <p:cNvPr id="11269" name="Picture 2" descr="C:\Documents and Settings\ezelensk\Local Settings\Temporary Internet Files\Content.IE5\L3MQQDBP\MP900289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20741"/>
            <a:ext cx="3184525" cy="24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geo_logo_o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257800"/>
            <a:ext cx="1752600" cy="138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Budget Request by Division</a:t>
            </a: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073289777"/>
              </p:ext>
            </p:extLst>
          </p:nvPr>
        </p:nvGraphicFramePr>
        <p:xfrm>
          <a:off x="304800" y="2057400"/>
          <a:ext cx="8610600" cy="3733800"/>
        </p:xfrm>
        <a:graphic>
          <a:graphicData uri="http://schemas.openxmlformats.org/presentationml/2006/ole">
            <p:oleObj spid="_x0000_s6158" name="Worksheet" r:id="rId3" imgW="4965517" imgH="2158921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639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Division of Atmospheric and </a:t>
            </a:r>
            <a:r>
              <a:rPr lang="en-US" sz="3200" dirty="0" err="1" smtClean="0">
                <a:solidFill>
                  <a:schemeClr val="tx1"/>
                </a:solidFill>
              </a:rPr>
              <a:t>Geospace</a:t>
            </a:r>
            <a:r>
              <a:rPr lang="en-US" sz="3200" dirty="0" smtClean="0">
                <a:solidFill>
                  <a:schemeClr val="tx1"/>
                </a:solidFill>
              </a:rPr>
              <a:t> Sciences (AGS)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35814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  <a:cs typeface="Arial" charset="0"/>
              </a:rPr>
              <a:t>Furthers understanding of weather, climate and the solar-terrestrial system by expanding the fundamental knowledge of the composition and dynamics of the Earth’s atmosphere and </a:t>
            </a:r>
            <a:r>
              <a:rPr lang="en-US" sz="2400" dirty="0" err="1" smtClean="0">
                <a:latin typeface="Calibri" pitchFamily="34" charset="0"/>
                <a:cs typeface="Arial" charset="0"/>
              </a:rPr>
              <a:t>geospace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 environment</a:t>
            </a:r>
          </a:p>
          <a:p>
            <a:pPr marL="457200" indent="-457200"/>
            <a:r>
              <a:rPr lang="en-US" sz="2400" dirty="0" smtClean="0">
                <a:latin typeface="Calibri" pitchFamily="34" charset="0"/>
                <a:cs typeface="Arial" charset="0"/>
              </a:rPr>
              <a:t>Supports large, complex facilities required for research in the atmospheric and solar-terrestrial sciences</a:t>
            </a:r>
          </a:p>
        </p:txBody>
      </p:sp>
      <p:pic>
        <p:nvPicPr>
          <p:cNvPr id="61444" name="Picture 4" descr="Bluevis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0"/>
            <a:ext cx="2095500" cy="147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343400"/>
            <a:ext cx="2438400" cy="1636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50" name="Picture 10" descr="amisr-cropped 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318000"/>
            <a:ext cx="2838450" cy="2006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9144000" cy="5540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Division of Earth Sciences (EAR)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Improves the understanding of the structure, composition, and evolution of the Earth and the processes that govern the formation and behavior of the solid Earth</a:t>
            </a:r>
            <a:endParaRPr lang="en-US" sz="1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Supports theoretical, computational, laboratories and field stations and state-of-the-art scientific infrastructure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Response to earthquake in Japan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alibri" pitchFamily="34" charset="0"/>
              </a:rPr>
              <a:t>Participating in coordinated response through NEHRP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alibri" pitchFamily="34" charset="0"/>
              </a:rPr>
              <a:t>Receiving inquiries on RAPID support</a:t>
            </a:r>
          </a:p>
        </p:txBody>
      </p:sp>
      <p:pic>
        <p:nvPicPr>
          <p:cNvPr id="64516" name="Picture 4" descr="instrumentation_map"/>
          <p:cNvPicPr>
            <a:picLocks noChangeAspect="1" noChangeArrowheads="1"/>
          </p:cNvPicPr>
          <p:nvPr/>
        </p:nvPicPr>
        <p:blipFill>
          <a:blip r:embed="rId3" cstate="print">
            <a:lum bright="14000" contrast="26000"/>
          </a:blip>
          <a:srcRect/>
          <a:stretch>
            <a:fillRect/>
          </a:stretch>
        </p:blipFill>
        <p:spPr bwMode="auto">
          <a:xfrm>
            <a:off x="5181600" y="4419600"/>
            <a:ext cx="3276600" cy="1521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4517" name="Picture 5" descr="PF from SH Volc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552950"/>
            <a:ext cx="2667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5762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Division of Ocean Sciences (OCE)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382000" cy="3657600"/>
          </a:xfrm>
        </p:spPr>
        <p:txBody>
          <a:bodyPr/>
          <a:lstStyle/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2400" dirty="0" smtClean="0">
                <a:latin typeface="Calibri" pitchFamily="34" charset="0"/>
              </a:rPr>
              <a:t>Enhances understanding of all aspects of the global oceans and their interactions with the solid earth and the atmosphere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2400" dirty="0" smtClean="0">
                <a:latin typeface="Calibri" pitchFamily="34" charset="0"/>
              </a:rPr>
              <a:t>Supports major shared-use oceanographic facilities including research vessels and manned deep diving submersibles</a:t>
            </a:r>
          </a:p>
        </p:txBody>
      </p:sp>
      <p:pic>
        <p:nvPicPr>
          <p:cNvPr id="66564" name="Picture 4" descr="Nootka Cruise 056"/>
          <p:cNvPicPr>
            <a:picLocks noChangeAspect="1" noChangeArrowheads="1"/>
          </p:cNvPicPr>
          <p:nvPr/>
        </p:nvPicPr>
        <p:blipFill>
          <a:blip r:embed="rId4" cstate="print"/>
          <a:srcRect l="17522" t="28633" r="18491" b="4225"/>
          <a:stretch>
            <a:fillRect/>
          </a:stretch>
        </p:blipFill>
        <p:spPr bwMode="auto">
          <a:xfrm>
            <a:off x="4191000" y="4267200"/>
            <a:ext cx="1293813" cy="18129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6565" name="Picture 5" descr="OSU RV Kilo Moana DSC05656"/>
          <p:cNvPicPr>
            <a:picLocks noChangeAspect="1" noChangeArrowheads="1"/>
          </p:cNvPicPr>
          <p:nvPr/>
        </p:nvPicPr>
        <p:blipFill>
          <a:blip r:embed="rId5" cstate="print"/>
          <a:srcRect l="7025"/>
          <a:stretch>
            <a:fillRect/>
          </a:stretch>
        </p:blipFill>
        <p:spPr bwMode="auto">
          <a:xfrm>
            <a:off x="6070600" y="4483100"/>
            <a:ext cx="2619375" cy="2112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6566" name="Picture 6" descr="Alvin (WHOI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350" y="4648200"/>
            <a:ext cx="2660650" cy="175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Modes of support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1000" y="1371600"/>
            <a:ext cx="8305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Arial" charset="0"/>
              </a:rPr>
              <a:t>U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nsolicited </a:t>
            </a:r>
            <a:r>
              <a:rPr lang="en-US" sz="2000" dirty="0">
                <a:latin typeface="Calibri" pitchFamily="34" charset="0"/>
                <a:cs typeface="Arial" charset="0"/>
              </a:rPr>
              <a:t>proposals from all scientists with interests in the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geosciences</a:t>
            </a:r>
          </a:p>
          <a:p>
            <a:pPr marL="742950" lvl="1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investigator-initiated </a:t>
            </a:r>
            <a:r>
              <a:rPr lang="en-US" sz="2000" dirty="0">
                <a:latin typeface="Calibri" pitchFamily="34" charset="0"/>
              </a:rPr>
              <a:t>collaborative research </a:t>
            </a:r>
            <a:r>
              <a:rPr lang="en-US" sz="2000" dirty="0" smtClean="0">
                <a:latin typeface="Calibri" pitchFamily="34" charset="0"/>
              </a:rPr>
              <a:t>programs</a:t>
            </a:r>
          </a:p>
          <a:p>
            <a:pPr marL="742950" lvl="1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individual </a:t>
            </a:r>
            <a:r>
              <a:rPr lang="en-US" sz="2000" dirty="0">
                <a:latin typeface="Calibri" pitchFamily="34" charset="0"/>
              </a:rPr>
              <a:t>investigator-initiated research projects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Arial" charset="0"/>
              </a:rPr>
              <a:t>S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pecial </a:t>
            </a:r>
            <a:r>
              <a:rPr lang="en-US" sz="2000" dirty="0">
                <a:latin typeface="Calibri" pitchFamily="34" charset="0"/>
                <a:cs typeface="Arial" charset="0"/>
              </a:rPr>
              <a:t>competitions, often interdisciplinary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Arial" charset="0"/>
              </a:rPr>
              <a:t>P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romote </a:t>
            </a:r>
            <a:r>
              <a:rPr lang="en-US" sz="2000" dirty="0">
                <a:latin typeface="Calibri" pitchFamily="34" charset="0"/>
                <a:cs typeface="Arial" charset="0"/>
              </a:rPr>
              <a:t>collaborations with scientists in other disciplines, funding agencies, and nations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Arial" charset="0"/>
              </a:rPr>
              <a:t>P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romote integration </a:t>
            </a:r>
            <a:r>
              <a:rPr lang="en-US" sz="2000" dirty="0">
                <a:latin typeface="Calibri" pitchFamily="34" charset="0"/>
                <a:cs typeface="Arial" charset="0"/>
              </a:rPr>
              <a:t>of research and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education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ヒラギノ角ゴ Pro W3" pitchFamily="-111" charset="-128"/>
              </a:rPr>
              <a:t>Long Term support for shared resources, including:</a:t>
            </a:r>
          </a:p>
          <a:p>
            <a:pPr marL="742950" lvl="1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ヒラギノ角ゴ Pro W3" pitchFamily="-111" charset="-128"/>
              </a:rPr>
              <a:t>observational platforms</a:t>
            </a:r>
          </a:p>
          <a:p>
            <a:pPr marL="742950" lvl="1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ヒラギノ角ゴ Pro W3" pitchFamily="-111" charset="-128"/>
              </a:rPr>
              <a:t>analytic facilities</a:t>
            </a:r>
          </a:p>
          <a:p>
            <a:pPr marL="742950" lvl="1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ヒラギノ角ゴ Pro W3" pitchFamily="-111" charset="-128"/>
              </a:rPr>
              <a:t>computational facilities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</a:rPr>
              <a:t>FY </a:t>
            </a:r>
            <a:r>
              <a:rPr lang="en-US" sz="4800" dirty="0">
                <a:solidFill>
                  <a:schemeClr val="tx1"/>
                </a:solidFill>
              </a:rPr>
              <a:t>2012 Request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In 2012, GEO is requesting $</a:t>
            </a:r>
            <a:r>
              <a:rPr lang="en-US" dirty="0" smtClean="0">
                <a:latin typeface="Arial" charset="0"/>
              </a:rPr>
              <a:t>979,160,000</a:t>
            </a:r>
            <a:endParaRPr lang="en-US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GEO’</a:t>
            </a:r>
            <a:r>
              <a:rPr lang="en-US" altLang="ja-JP" sz="2400" dirty="0" smtClean="0">
                <a:latin typeface="Arial" charset="0"/>
              </a:rPr>
              <a:t>s FY2012 Budget Request provides exciting opportunities to:</a:t>
            </a:r>
          </a:p>
          <a:p>
            <a:pPr lvl="1"/>
            <a:r>
              <a:rPr lang="en-US" altLang="ja-JP" sz="2200" dirty="0" smtClean="0">
                <a:latin typeface="Arial" charset="0"/>
              </a:rPr>
              <a:t>Carry out basic fundamental geoscience research 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Attack complex multidisciplinary challenges 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Ignite innovation and opportunity for discovery 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Catalyze breakthroughs across the sciences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Create new networks and cyberinfrastructure 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Explore the planet in new and transformative ways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038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1447</Words>
  <Application>Microsoft Office PowerPoint</Application>
  <PresentationFormat>On-screen Show (4:3)</PresentationFormat>
  <Paragraphs>187</Paragraphs>
  <Slides>19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Worksheet</vt:lpstr>
      <vt:lpstr>CorelPhotoPaint.Image.8</vt:lpstr>
      <vt:lpstr>Geosciences Directorate Overview</vt:lpstr>
      <vt:lpstr>Directorate for Geosciences</vt:lpstr>
      <vt:lpstr>GEO Vision A Strategic Plan for the Geosciences</vt:lpstr>
      <vt:lpstr>Budget Request by Division</vt:lpstr>
      <vt:lpstr>Division of Atmospheric and Geospace Sciences (AGS)</vt:lpstr>
      <vt:lpstr>Division of Earth Sciences (EAR)</vt:lpstr>
      <vt:lpstr>Division of Ocean Sciences (OCE)</vt:lpstr>
      <vt:lpstr>Modes of support</vt:lpstr>
      <vt:lpstr>FY 2012 Request</vt:lpstr>
      <vt:lpstr>GEO Ten-year Funding History</vt:lpstr>
      <vt:lpstr>Major Investments in 2012</vt:lpstr>
      <vt:lpstr>Creating a More Disaster Resilient America (CaMRA)</vt:lpstr>
      <vt:lpstr>Science, Engineering, and Education for Sustainability (SEES)</vt:lpstr>
      <vt:lpstr>SEES – Geosciences Foci</vt:lpstr>
      <vt:lpstr>Cyberinfrastructure Framework for 21st Century Science and Engineering (CIF21)</vt:lpstr>
      <vt:lpstr>Investments in Education and Diversity</vt:lpstr>
      <vt:lpstr>GEO Infrastructure Investments: Recent, Underway, and Considered</vt:lpstr>
      <vt:lpstr>NCAR-Wyoming Supercomputing Center</vt:lpstr>
      <vt:lpstr>Questions!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ann zelenski</dc:creator>
  <cp:lastModifiedBy>Linda Miller</cp:lastModifiedBy>
  <cp:revision>66</cp:revision>
  <cp:lastPrinted>2011-03-29T12:40:22Z</cp:lastPrinted>
  <dcterms:created xsi:type="dcterms:W3CDTF">2011-04-06T13:52:39Z</dcterms:created>
  <dcterms:modified xsi:type="dcterms:W3CDTF">2011-05-26T12:44:12Z</dcterms:modified>
</cp:coreProperties>
</file>